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59" r:id="rId3"/>
    <p:sldId id="524" r:id="rId4"/>
    <p:sldId id="525" r:id="rId5"/>
    <p:sldId id="412" r:id="rId6"/>
    <p:sldId id="526" r:id="rId7"/>
    <p:sldId id="527" r:id="rId8"/>
    <p:sldId id="528" r:id="rId9"/>
    <p:sldId id="529" r:id="rId10"/>
    <p:sldId id="530" r:id="rId11"/>
    <p:sldId id="531" r:id="rId12"/>
    <p:sldId id="523" r:id="rId13"/>
    <p:sldId id="571" r:id="rId14"/>
    <p:sldId id="533" r:id="rId15"/>
    <p:sldId id="534" r:id="rId16"/>
    <p:sldId id="535" r:id="rId17"/>
    <p:sldId id="536" r:id="rId18"/>
    <p:sldId id="537" r:id="rId19"/>
    <p:sldId id="572" r:id="rId20"/>
    <p:sldId id="539" r:id="rId21"/>
    <p:sldId id="541" r:id="rId22"/>
    <p:sldId id="543" r:id="rId23"/>
    <p:sldId id="574" r:id="rId24"/>
    <p:sldId id="575" r:id="rId25"/>
    <p:sldId id="576" r:id="rId26"/>
    <p:sldId id="577" r:id="rId27"/>
    <p:sldId id="548" r:id="rId28"/>
    <p:sldId id="573" r:id="rId29"/>
    <p:sldId id="549" r:id="rId30"/>
    <p:sldId id="550" r:id="rId31"/>
    <p:sldId id="578" r:id="rId32"/>
    <p:sldId id="579" r:id="rId33"/>
    <p:sldId id="552" r:id="rId34"/>
    <p:sldId id="553" r:id="rId35"/>
    <p:sldId id="580" r:id="rId36"/>
    <p:sldId id="555" r:id="rId37"/>
    <p:sldId id="556" r:id="rId38"/>
    <p:sldId id="557" r:id="rId39"/>
    <p:sldId id="558" r:id="rId40"/>
    <p:sldId id="559" r:id="rId41"/>
    <p:sldId id="560" r:id="rId42"/>
    <p:sldId id="561" r:id="rId43"/>
    <p:sldId id="562" r:id="rId44"/>
    <p:sldId id="563" r:id="rId45"/>
    <p:sldId id="565" r:id="rId46"/>
    <p:sldId id="569" r:id="rId47"/>
    <p:sldId id="568" r:id="rId48"/>
    <p:sldId id="288" r:id="rId49"/>
  </p:sldIdLst>
  <p:sldSz cx="13004800" cy="9753600"/>
  <p:notesSz cx="6858000" cy="9144000"/>
  <p:defaultTextStyle>
    <a:lvl1pPr algn="ctr" defTabSz="584200">
      <a:defRPr sz="4000">
        <a:solidFill>
          <a:srgbClr val="FFFFFF"/>
        </a:solidFill>
        <a:latin typeface="+mn-lt"/>
        <a:ea typeface="+mn-ea"/>
        <a:cs typeface="+mn-cs"/>
        <a:sym typeface="American Typewriter"/>
      </a:defRPr>
    </a:lvl1pPr>
    <a:lvl2pPr indent="342900" algn="ctr" defTabSz="584200">
      <a:defRPr sz="4000">
        <a:solidFill>
          <a:srgbClr val="FFFFFF"/>
        </a:solidFill>
        <a:latin typeface="+mn-lt"/>
        <a:ea typeface="+mn-ea"/>
        <a:cs typeface="+mn-cs"/>
        <a:sym typeface="American Typewriter"/>
      </a:defRPr>
    </a:lvl2pPr>
    <a:lvl3pPr indent="685800" algn="ctr" defTabSz="584200">
      <a:defRPr sz="4000">
        <a:solidFill>
          <a:srgbClr val="FFFFFF"/>
        </a:solidFill>
        <a:latin typeface="+mn-lt"/>
        <a:ea typeface="+mn-ea"/>
        <a:cs typeface="+mn-cs"/>
        <a:sym typeface="American Typewriter"/>
      </a:defRPr>
    </a:lvl3pPr>
    <a:lvl4pPr indent="1028700" algn="ctr" defTabSz="584200">
      <a:defRPr sz="4000">
        <a:solidFill>
          <a:srgbClr val="FFFFFF"/>
        </a:solidFill>
        <a:latin typeface="+mn-lt"/>
        <a:ea typeface="+mn-ea"/>
        <a:cs typeface="+mn-cs"/>
        <a:sym typeface="American Typewriter"/>
      </a:defRPr>
    </a:lvl4pPr>
    <a:lvl5pPr indent="1371600" algn="ctr" defTabSz="584200">
      <a:defRPr sz="4000">
        <a:solidFill>
          <a:srgbClr val="FFFFFF"/>
        </a:solidFill>
        <a:latin typeface="+mn-lt"/>
        <a:ea typeface="+mn-ea"/>
        <a:cs typeface="+mn-cs"/>
        <a:sym typeface="American Typewriter"/>
      </a:defRPr>
    </a:lvl5pPr>
    <a:lvl6pPr indent="1714500" algn="ctr" defTabSz="584200">
      <a:defRPr sz="4000">
        <a:solidFill>
          <a:srgbClr val="FFFFFF"/>
        </a:solidFill>
        <a:latin typeface="+mn-lt"/>
        <a:ea typeface="+mn-ea"/>
        <a:cs typeface="+mn-cs"/>
        <a:sym typeface="American Typewriter"/>
      </a:defRPr>
    </a:lvl6pPr>
    <a:lvl7pPr indent="2057400" algn="ctr" defTabSz="584200">
      <a:defRPr sz="4000">
        <a:solidFill>
          <a:srgbClr val="FFFFFF"/>
        </a:solidFill>
        <a:latin typeface="+mn-lt"/>
        <a:ea typeface="+mn-ea"/>
        <a:cs typeface="+mn-cs"/>
        <a:sym typeface="American Typewriter"/>
      </a:defRPr>
    </a:lvl7pPr>
    <a:lvl8pPr indent="2400300" algn="ctr" defTabSz="584200">
      <a:defRPr sz="4000">
        <a:solidFill>
          <a:srgbClr val="FFFFFF"/>
        </a:solidFill>
        <a:latin typeface="+mn-lt"/>
        <a:ea typeface="+mn-ea"/>
        <a:cs typeface="+mn-cs"/>
        <a:sym typeface="American Typewriter"/>
      </a:defRPr>
    </a:lvl8pPr>
    <a:lvl9pPr indent="2743200" algn="ctr" defTabSz="584200">
      <a:defRPr sz="4000">
        <a:solidFill>
          <a:srgbClr val="FFFFFF"/>
        </a:solidFill>
        <a:latin typeface="+mn-lt"/>
        <a:ea typeface="+mn-ea"/>
        <a:cs typeface="+mn-cs"/>
        <a:sym typeface="American Typewriter"/>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24"/>
    <a:srgbClr val="FFBD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noFill/>
        </a:fill>
      </a:tcStyle>
    </a:wholeTbl>
    <a:band2H>
      <a:tcTxStyle/>
      <a:tcStyle>
        <a:tcBdr/>
        <a:fill>
          <a:solidFill>
            <a:srgbClr val="000000">
              <a:alpha val="20000"/>
            </a:srgbClr>
          </a:solidFill>
        </a:fill>
      </a:tcStyle>
    </a:band2H>
    <a:firstCo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Col>
    <a:la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lastRow>
    <a:fir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93209" autoAdjust="0"/>
  </p:normalViewPr>
  <p:slideViewPr>
    <p:cSldViewPr snapToGrid="0">
      <p:cViewPr varScale="1">
        <p:scale>
          <a:sx n="85" d="100"/>
          <a:sy n="85" d="100"/>
        </p:scale>
        <p:origin x="2352" y="200"/>
      </p:cViewPr>
      <p:guideLst>
        <p:guide orient="horz" pos="3072"/>
        <p:guide pos="4096"/>
      </p:guideLst>
    </p:cSldViewPr>
  </p:slideViewPr>
  <p:notesTextViewPr>
    <p:cViewPr>
      <p:scale>
        <a:sx n="1" d="1"/>
        <a:sy n="1" d="1"/>
      </p:scale>
      <p:origin x="0" y="0"/>
    </p:cViewPr>
  </p:notesTextViewPr>
  <p:notesViewPr>
    <p:cSldViewPr snapToGrid="0">
      <p:cViewPr varScale="1">
        <p:scale>
          <a:sx n="48" d="100"/>
          <a:sy n="48" d="100"/>
        </p:scale>
        <p:origin x="204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8" name="Shape 6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63636410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A scientist may have some experimental results that need safekeeping; a small business may wish to produce invoices and monthly statements for its customers; a sports club may want to keep track of teams and subscriptions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In this case, these items are customers and their transactions. A statement is simply a report of a particular customer’s transactions over some period of time. In the long term, the format of the statement may change, for example, to include aging or interest charges. However, the underlying transaction data will be the same. If the database is designed to reflect the fundamental data (customers and transactions), it will be able to evolve as the requirements change. The type of data will stay the same, but the reports can change. We might also change the way data is entered (transactions might be entered through a web page or via e-mail), and we might find additional uses for the data (customer data might be used for mail–outs as well as invoicing).</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a:t>
            </a:fld>
            <a:endParaRPr lang="ko-KR" altLang="en-US"/>
          </a:p>
        </p:txBody>
      </p:sp>
    </p:spTree>
    <p:extLst>
      <p:ext uri="{BB962C8B-B14F-4D97-AF65-F5344CB8AC3E}">
        <p14:creationId xmlns:p14="http://schemas.microsoft.com/office/powerpoint/2010/main" val="1005576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Start by thinking about what a typical order might involve.</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Let’s say a family is in a motel for the night and rings up for curries for mum and dad and pizzas for the kids.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Brainstorm about what data could be recorded at each step of the job.</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15</a:t>
            </a:fld>
            <a:endParaRPr lang="ko-KR" altLang="en-US"/>
          </a:p>
        </p:txBody>
      </p:sp>
    </p:spTree>
    <p:extLst>
      <p:ext uri="{BB962C8B-B14F-4D97-AF65-F5344CB8AC3E}">
        <p14:creationId xmlns:p14="http://schemas.microsoft.com/office/powerpoint/2010/main" val="106562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780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20</a:t>
            </a:fld>
            <a:endParaRPr lang="ko-KR" altLang="en-US"/>
          </a:p>
        </p:txBody>
      </p:sp>
    </p:spTree>
    <p:extLst>
      <p:ext uri="{BB962C8B-B14F-4D97-AF65-F5344CB8AC3E}">
        <p14:creationId xmlns:p14="http://schemas.microsoft.com/office/powerpoint/2010/main" val="13673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21</a:t>
            </a:fld>
            <a:endParaRPr lang="ko-KR" altLang="en-US"/>
          </a:p>
        </p:txBody>
      </p:sp>
    </p:spTree>
    <p:extLst>
      <p:ext uri="{BB962C8B-B14F-4D97-AF65-F5344CB8AC3E}">
        <p14:creationId xmlns:p14="http://schemas.microsoft.com/office/powerpoint/2010/main" val="109382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22</a:t>
            </a:fld>
            <a:endParaRPr lang="ko-KR" altLang="en-US"/>
          </a:p>
        </p:txBody>
      </p:sp>
    </p:spTree>
    <p:extLst>
      <p:ext uri="{BB962C8B-B14F-4D97-AF65-F5344CB8AC3E}">
        <p14:creationId xmlns:p14="http://schemas.microsoft.com/office/powerpoint/2010/main" val="1551389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39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26</a:t>
            </a:fld>
            <a:endParaRPr lang="ko-KR" altLang="en-US"/>
          </a:p>
        </p:txBody>
      </p:sp>
    </p:spTree>
    <p:extLst>
      <p:ext uri="{BB962C8B-B14F-4D97-AF65-F5344CB8AC3E}">
        <p14:creationId xmlns:p14="http://schemas.microsoft.com/office/powerpoint/2010/main" val="74973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27</a:t>
            </a:fld>
            <a:endParaRPr lang="ko-KR" altLang="en-US"/>
          </a:p>
        </p:txBody>
      </p:sp>
    </p:spTree>
    <p:extLst>
      <p:ext uri="{BB962C8B-B14F-4D97-AF65-F5344CB8AC3E}">
        <p14:creationId xmlns:p14="http://schemas.microsoft.com/office/powerpoint/2010/main" val="824636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Start by thinking about what a typical order might involve.</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Let’s say a family is in a motel for the night and rings up for curries for mum and dad and pizzas for the kids.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Brainstorm about what data could be recorded at each step of the job.</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28</a:t>
            </a:fld>
            <a:endParaRPr lang="ko-KR" altLang="en-US"/>
          </a:p>
        </p:txBody>
      </p:sp>
    </p:spTree>
    <p:extLst>
      <p:ext uri="{BB962C8B-B14F-4D97-AF65-F5344CB8AC3E}">
        <p14:creationId xmlns:p14="http://schemas.microsoft.com/office/powerpoint/2010/main" val="415379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29</a:t>
            </a:fld>
            <a:endParaRPr lang="ko-KR" altLang="en-US"/>
          </a:p>
        </p:txBody>
      </p:sp>
    </p:spTree>
    <p:extLst>
      <p:ext uri="{BB962C8B-B14F-4D97-AF65-F5344CB8AC3E}">
        <p14:creationId xmlns:p14="http://schemas.microsoft.com/office/powerpoint/2010/main" val="76677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look at ways to get an initial, accurate overview of the problem and express this with use cases.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Then, having understood all the definitions, details, exceptions, irregularities, reasonable extensions, and uses of the system (gasp), we have to ensure that our abstract model captures the most important features accurately.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It is, after all, the abstract model that will eventually be implemented.</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a:t>
            </a:fld>
            <a:endParaRPr lang="ko-KR" altLang="en-US"/>
          </a:p>
        </p:txBody>
      </p:sp>
    </p:spTree>
    <p:extLst>
      <p:ext uri="{BB962C8B-B14F-4D97-AF65-F5344CB8AC3E}">
        <p14:creationId xmlns:p14="http://schemas.microsoft.com/office/powerpoint/2010/main" val="426842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30</a:t>
            </a:fld>
            <a:endParaRPr lang="ko-KR" altLang="en-US"/>
          </a:p>
        </p:txBody>
      </p:sp>
    </p:spTree>
    <p:extLst>
      <p:ext uri="{BB962C8B-B14F-4D97-AF65-F5344CB8AC3E}">
        <p14:creationId xmlns:p14="http://schemas.microsoft.com/office/powerpoint/2010/main" val="59942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31</a:t>
            </a:fld>
            <a:endParaRPr lang="ko-KR" altLang="en-US"/>
          </a:p>
        </p:txBody>
      </p:sp>
    </p:spTree>
    <p:extLst>
      <p:ext uri="{BB962C8B-B14F-4D97-AF65-F5344CB8AC3E}">
        <p14:creationId xmlns:p14="http://schemas.microsoft.com/office/powerpoint/2010/main" val="1639526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32</a:t>
            </a:fld>
            <a:endParaRPr lang="ko-KR" altLang="en-US"/>
          </a:p>
        </p:txBody>
      </p:sp>
    </p:spTree>
    <p:extLst>
      <p:ext uri="{BB962C8B-B14F-4D97-AF65-F5344CB8AC3E}">
        <p14:creationId xmlns:p14="http://schemas.microsoft.com/office/powerpoint/2010/main" val="3141626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33</a:t>
            </a:fld>
            <a:endParaRPr lang="ko-KR" altLang="en-US"/>
          </a:p>
        </p:txBody>
      </p:sp>
    </p:spTree>
    <p:extLst>
      <p:ext uri="{BB962C8B-B14F-4D97-AF65-F5344CB8AC3E}">
        <p14:creationId xmlns:p14="http://schemas.microsoft.com/office/powerpoint/2010/main" val="1276564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34</a:t>
            </a:fld>
            <a:endParaRPr lang="ko-KR" altLang="en-US"/>
          </a:p>
        </p:txBody>
      </p:sp>
    </p:spTree>
    <p:extLst>
      <p:ext uri="{BB962C8B-B14F-4D97-AF65-F5344CB8AC3E}">
        <p14:creationId xmlns:p14="http://schemas.microsoft.com/office/powerpoint/2010/main" val="1074394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35</a:t>
            </a:fld>
            <a:endParaRPr lang="ko-KR" altLang="en-US"/>
          </a:p>
        </p:txBody>
      </p:sp>
    </p:spTree>
    <p:extLst>
      <p:ext uri="{BB962C8B-B14F-4D97-AF65-F5344CB8AC3E}">
        <p14:creationId xmlns:p14="http://schemas.microsoft.com/office/powerpoint/2010/main" val="127610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We will work through these steps in the context of Example 3-1.</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36</a:t>
            </a:fld>
            <a:endParaRPr lang="ko-KR" altLang="en-US"/>
          </a:p>
        </p:txBody>
      </p:sp>
    </p:spTree>
    <p:extLst>
      <p:ext uri="{BB962C8B-B14F-4D97-AF65-F5344CB8AC3E}">
        <p14:creationId xmlns:p14="http://schemas.microsoft.com/office/powerpoint/2010/main" val="1497891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37</a:t>
            </a:fld>
            <a:endParaRPr lang="ko-KR" altLang="en-US"/>
          </a:p>
        </p:txBody>
      </p:sp>
    </p:spTree>
    <p:extLst>
      <p:ext uri="{BB962C8B-B14F-4D97-AF65-F5344CB8AC3E}">
        <p14:creationId xmlns:p14="http://schemas.microsoft.com/office/powerpoint/2010/main" val="611043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39</a:t>
            </a:fld>
            <a:endParaRPr lang="ko-KR" altLang="en-US"/>
          </a:p>
        </p:txBody>
      </p:sp>
    </p:spTree>
    <p:extLst>
      <p:ext uri="{BB962C8B-B14F-4D97-AF65-F5344CB8AC3E}">
        <p14:creationId xmlns:p14="http://schemas.microsoft.com/office/powerpoint/2010/main" val="23746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41</a:t>
            </a:fld>
            <a:endParaRPr lang="ko-KR" altLang="en-US"/>
          </a:p>
        </p:txBody>
      </p:sp>
    </p:spTree>
    <p:extLst>
      <p:ext uri="{BB962C8B-B14F-4D97-AF65-F5344CB8AC3E}">
        <p14:creationId xmlns:p14="http://schemas.microsoft.com/office/powerpoint/2010/main" val="115772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07C9EC-6344-46D0-ADA9-294A7D3D533F}" type="slidenum">
              <a:rPr lang="en-US" smtClean="0"/>
              <a:pPr/>
              <a:t>5</a:t>
            </a:fld>
            <a:endParaRPr lang="en-US"/>
          </a:p>
        </p:txBody>
      </p:sp>
    </p:spTree>
    <p:extLst>
      <p:ext uri="{BB962C8B-B14F-4D97-AF65-F5344CB8AC3E}">
        <p14:creationId xmlns:p14="http://schemas.microsoft.com/office/powerpoint/2010/main" val="1094413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42</a:t>
            </a:fld>
            <a:endParaRPr lang="ko-KR" altLang="en-US"/>
          </a:p>
        </p:txBody>
      </p:sp>
    </p:spTree>
    <p:extLst>
      <p:ext uri="{BB962C8B-B14F-4D97-AF65-F5344CB8AC3E}">
        <p14:creationId xmlns:p14="http://schemas.microsoft.com/office/powerpoint/2010/main" val="1580494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43</a:t>
            </a:fld>
            <a:endParaRPr lang="ko-KR" altLang="en-US"/>
          </a:p>
        </p:txBody>
      </p:sp>
    </p:spTree>
    <p:extLst>
      <p:ext uri="{BB962C8B-B14F-4D97-AF65-F5344CB8AC3E}">
        <p14:creationId xmlns:p14="http://schemas.microsoft.com/office/powerpoint/2010/main" val="5579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44</a:t>
            </a:fld>
            <a:endParaRPr lang="ko-KR" altLang="en-US"/>
          </a:p>
        </p:txBody>
      </p:sp>
    </p:spTree>
    <p:extLst>
      <p:ext uri="{BB962C8B-B14F-4D97-AF65-F5344CB8AC3E}">
        <p14:creationId xmlns:p14="http://schemas.microsoft.com/office/powerpoint/2010/main" val="1676101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45</a:t>
            </a:fld>
            <a:endParaRPr lang="ko-KR" altLang="en-US"/>
          </a:p>
        </p:txBody>
      </p:sp>
    </p:spTree>
    <p:extLst>
      <p:ext uri="{BB962C8B-B14F-4D97-AF65-F5344CB8AC3E}">
        <p14:creationId xmlns:p14="http://schemas.microsoft.com/office/powerpoint/2010/main" val="907145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8715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Use cases can be at many different levels, from high–level corporate goals down to descriptions of small program modules.</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6</a:t>
            </a:fld>
            <a:endParaRPr lang="ko-KR" altLang="en-US"/>
          </a:p>
        </p:txBody>
      </p:sp>
    </p:spTree>
    <p:extLst>
      <p:ext uri="{BB962C8B-B14F-4D97-AF65-F5344CB8AC3E}">
        <p14:creationId xmlns:p14="http://schemas.microsoft.com/office/powerpoint/2010/main" val="31392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10</a:t>
            </a:fld>
            <a:endParaRPr lang="ko-KR" altLang="en-US"/>
          </a:p>
        </p:txBody>
      </p:sp>
    </p:spTree>
    <p:extLst>
      <p:ext uri="{BB962C8B-B14F-4D97-AF65-F5344CB8AC3E}">
        <p14:creationId xmlns:p14="http://schemas.microsoft.com/office/powerpoint/2010/main" val="109093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11</a:t>
            </a:fld>
            <a:endParaRPr lang="ko-KR" altLang="en-US"/>
          </a:p>
        </p:txBody>
      </p:sp>
    </p:spTree>
    <p:extLst>
      <p:ext uri="{BB962C8B-B14F-4D97-AF65-F5344CB8AC3E}">
        <p14:creationId xmlns:p14="http://schemas.microsoft.com/office/powerpoint/2010/main" val="1656148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82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Recording the absence and being able to report it in several ways are clearly prime requirements.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However, what about the sports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differentiate those children on teams (and if so does it need to know which teams)? </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Does the system need to know on which dates there are interschool matches?</a:t>
            </a:r>
          </a:p>
          <a:p>
            <a:pPr marL="171450" indent="-171450">
              <a:buFont typeface="Arial" panose="020B0604020202020204" pitchFamily="34" charset="0"/>
              <a:buChar char="•"/>
            </a:pPr>
            <a:r>
              <a:rPr lang="en-US" altLang="ko-KR" sz="1200" b="0" i="0" u="none" strike="noStrike" kern="1200" baseline="0" dirty="0">
                <a:solidFill>
                  <a:schemeClr val="tx1"/>
                </a:solidFill>
                <a:latin typeface="+mn-lt"/>
                <a:ea typeface="+mn-ea"/>
                <a:cs typeface="+mn-cs"/>
              </a:rPr>
              <a:t>Probably not. Differentiating what the client </a:t>
            </a:r>
            <a:r>
              <a:rPr lang="en-US" altLang="ko-KR" sz="1200" b="0" i="1" u="none" strike="noStrike" kern="1200" baseline="0" dirty="0">
                <a:solidFill>
                  <a:schemeClr val="tx1"/>
                </a:solidFill>
                <a:latin typeface="+mn-lt"/>
                <a:ea typeface="+mn-ea"/>
                <a:cs typeface="+mn-cs"/>
              </a:rPr>
              <a:t>does </a:t>
            </a:r>
            <a:r>
              <a:rPr lang="en-US" altLang="ko-KR" sz="1200" b="0" i="0" u="none" strike="noStrike" kern="1200" baseline="0" dirty="0">
                <a:solidFill>
                  <a:schemeClr val="tx1"/>
                </a:solidFill>
                <a:latin typeface="+mn-lt"/>
                <a:ea typeface="+mn-ea"/>
                <a:cs typeface="+mn-cs"/>
              </a:rPr>
              <a:t>(if it’s sports day, tell the sports teacher) from what needs to be </a:t>
            </a:r>
            <a:r>
              <a:rPr lang="en-US" altLang="ko-KR" sz="1200" b="0" i="1" u="none" strike="noStrike" kern="1200" baseline="0" dirty="0">
                <a:solidFill>
                  <a:schemeClr val="tx1"/>
                </a:solidFill>
                <a:latin typeface="+mn-lt"/>
                <a:ea typeface="+mn-ea"/>
                <a:cs typeface="+mn-cs"/>
              </a:rPr>
              <a:t>recorded </a:t>
            </a:r>
            <a:r>
              <a:rPr lang="en-US" altLang="ko-KR" sz="1200" b="0" i="0" u="none" strike="noStrike" kern="1200" baseline="0" dirty="0">
                <a:solidFill>
                  <a:schemeClr val="tx1"/>
                </a:solidFill>
                <a:latin typeface="+mn-lt"/>
                <a:ea typeface="+mn-ea"/>
                <a:cs typeface="+mn-cs"/>
              </a:rPr>
              <a:t>is part of the scoping process. </a:t>
            </a:r>
          </a:p>
          <a:p>
            <a:pPr marL="171450" indent="-171450">
              <a:buFont typeface="Arial" panose="020B0604020202020204" pitchFamily="34" charset="0"/>
              <a:buChar char="•"/>
            </a:pPr>
            <a:r>
              <a:rPr lang="en-US" altLang="ko-KR" sz="1200" b="0" i="0" u="none" strike="noStrike" kern="1200" baseline="0">
                <a:solidFill>
                  <a:schemeClr val="tx1"/>
                </a:solidFill>
                <a:latin typeface="+mn-lt"/>
                <a:ea typeface="+mn-ea"/>
                <a:cs typeface="+mn-cs"/>
              </a:rPr>
              <a:t>The eventual solution for the sports part of the problem may be as complicated as recording all the details about teams, substitutes, and match dates, or may be as simple as handing the sports teacher a list of everyone who is absent each day and letting her sort it out.</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13</a:t>
            </a:fld>
            <a:endParaRPr lang="ko-KR" altLang="en-US"/>
          </a:p>
        </p:txBody>
      </p:sp>
    </p:spTree>
    <p:extLst>
      <p:ext uri="{BB962C8B-B14F-4D97-AF65-F5344CB8AC3E}">
        <p14:creationId xmlns:p14="http://schemas.microsoft.com/office/powerpoint/2010/main" val="409926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The first five of the preceding tasks may involve entering data into the system, while the last task involves reporting on information already in the system.</a:t>
            </a:r>
            <a:endParaRPr lang="ko-KR" altLang="en-US" dirty="0"/>
          </a:p>
        </p:txBody>
      </p:sp>
      <p:sp>
        <p:nvSpPr>
          <p:cNvPr id="4" name="슬라이드 번호 개체 틀 3"/>
          <p:cNvSpPr>
            <a:spLocks noGrp="1"/>
          </p:cNvSpPr>
          <p:nvPr>
            <p:ph type="sldNum" sz="quarter" idx="10"/>
          </p:nvPr>
        </p:nvSpPr>
        <p:spPr>
          <a:xfrm>
            <a:off x="5623698" y="6456612"/>
            <a:ext cx="4302230" cy="339884"/>
          </a:xfrm>
          <a:prstGeom prst="rect">
            <a:avLst/>
          </a:prstGeom>
        </p:spPr>
        <p:txBody>
          <a:bodyPr/>
          <a:lstStyle/>
          <a:p>
            <a:fld id="{5C2100BA-4D27-422E-9590-AF372E97C94B}" type="slidenum">
              <a:rPr lang="ko-KR" altLang="en-US" smtClean="0"/>
              <a:t>14</a:t>
            </a:fld>
            <a:endParaRPr lang="ko-KR" altLang="en-US"/>
          </a:p>
        </p:txBody>
      </p:sp>
    </p:spTree>
    <p:extLst>
      <p:ext uri="{BB962C8B-B14F-4D97-AF65-F5344CB8AC3E}">
        <p14:creationId xmlns:p14="http://schemas.microsoft.com/office/powerpoint/2010/main" val="105100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4080" y="1317203"/>
            <a:ext cx="11216640" cy="4057226"/>
          </a:xfrm>
        </p:spPr>
        <p:txBody>
          <a:bodyPr anchor="b"/>
          <a:lstStyle>
            <a:lvl1pPr algn="ctr">
              <a:lnSpc>
                <a:spcPct val="100000"/>
              </a:lnSpc>
              <a:defRPr sz="7200"/>
            </a:lvl1pPr>
          </a:lstStyle>
          <a:p>
            <a:r>
              <a:rPr lang="en-US" dirty="0"/>
              <a:t>Click to edit Master title style</a:t>
            </a:r>
          </a:p>
        </p:txBody>
      </p:sp>
      <p:sp>
        <p:nvSpPr>
          <p:cNvPr id="3" name="Text Placeholder 2"/>
          <p:cNvSpPr>
            <a:spLocks noGrp="1"/>
          </p:cNvSpPr>
          <p:nvPr>
            <p:ph type="body" idx="1"/>
          </p:nvPr>
        </p:nvSpPr>
        <p:spPr>
          <a:xfrm>
            <a:off x="894080" y="5741424"/>
            <a:ext cx="11216640" cy="2133599"/>
          </a:xfrm>
        </p:spPr>
        <p:txBody>
          <a:bodyPr/>
          <a:lstStyle>
            <a:lvl1pPr marL="0" indent="0" algn="ctr">
              <a:buNone/>
              <a:defRPr sz="2900">
                <a:solidFill>
                  <a:schemeClr val="bg1"/>
                </a:solidFill>
              </a:defRPr>
            </a:lvl1pPr>
            <a:lvl2pPr marL="546171" indent="0">
              <a:buNone/>
              <a:defRPr sz="2400">
                <a:solidFill>
                  <a:schemeClr val="tx1">
                    <a:tint val="75000"/>
                  </a:schemeClr>
                </a:solidFill>
              </a:defRPr>
            </a:lvl2pPr>
            <a:lvl3pPr marL="1092342" indent="0">
              <a:buNone/>
              <a:defRPr sz="2200">
                <a:solidFill>
                  <a:schemeClr val="tx1">
                    <a:tint val="75000"/>
                  </a:schemeClr>
                </a:solidFill>
              </a:defRPr>
            </a:lvl3pPr>
            <a:lvl4pPr marL="1638513" indent="0">
              <a:buNone/>
              <a:defRPr sz="1900">
                <a:solidFill>
                  <a:schemeClr val="tx1">
                    <a:tint val="75000"/>
                  </a:schemeClr>
                </a:solidFill>
              </a:defRPr>
            </a:lvl4pPr>
            <a:lvl5pPr marL="2184684" indent="0">
              <a:buNone/>
              <a:defRPr sz="1900">
                <a:solidFill>
                  <a:schemeClr val="tx1">
                    <a:tint val="75000"/>
                  </a:schemeClr>
                </a:solidFill>
              </a:defRPr>
            </a:lvl5pPr>
            <a:lvl6pPr marL="2730856" indent="0">
              <a:buNone/>
              <a:defRPr sz="1900">
                <a:solidFill>
                  <a:schemeClr val="tx1">
                    <a:tint val="75000"/>
                  </a:schemeClr>
                </a:solidFill>
              </a:defRPr>
            </a:lvl6pPr>
            <a:lvl7pPr marL="3277027" indent="0">
              <a:buNone/>
              <a:defRPr sz="1900">
                <a:solidFill>
                  <a:schemeClr val="tx1">
                    <a:tint val="75000"/>
                  </a:schemeClr>
                </a:solidFill>
              </a:defRPr>
            </a:lvl7pPr>
            <a:lvl8pPr marL="3823198" indent="0">
              <a:buNone/>
              <a:defRPr sz="1900">
                <a:solidFill>
                  <a:schemeClr val="tx1">
                    <a:tint val="75000"/>
                  </a:schemeClr>
                </a:solidFill>
              </a:defRPr>
            </a:lvl8pPr>
            <a:lvl9pPr marL="4369369" indent="0">
              <a:buNone/>
              <a:defRPr sz="19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670FF0DC-4CC6-E74B-ADE9-A3A724E54A70}" type="datetime1">
              <a:rPr lang="en-US" smtClean="0"/>
              <a:t>2/28/19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94115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a:xfrm>
            <a:off x="650239" y="2255518"/>
            <a:ext cx="11704322" cy="7044268"/>
          </a:xfrm>
        </p:spPr>
        <p:txBody>
          <a:bodyPr/>
          <a:lstStyle>
            <a:lvl3pPr>
              <a:defRPr sz="3200"/>
            </a:lvl3pPr>
            <a:lvl4pPr>
              <a:defRPr sz="2800"/>
            </a:lvl4pPr>
            <a:lvl5pPr>
              <a:defRPr sz="24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2/28/19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1370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2/28/19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_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58700605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p:cNvSpPr>
            <a:spLocks noGrp="1"/>
          </p:cNvSpPr>
          <p:nvPr>
            <p:ph type="dt" sz="half" idx="10"/>
          </p:nvPr>
        </p:nvSpPr>
        <p:spPr>
          <a:xfrm>
            <a:off x="894080" y="9040143"/>
            <a:ext cx="2926080" cy="519289"/>
          </a:xfrm>
          <a:prstGeom prst="rect">
            <a:avLst/>
          </a:prstGeom>
        </p:spPr>
        <p:txBody>
          <a:bodyPr/>
          <a:lstStyle/>
          <a:p>
            <a:fld id="{1F61FEA7-45D8-2D44-B4D3-34CB831CBB98}" type="datetimeFigureOut">
              <a:rPr lang="en-US" smtClean="0"/>
              <a:t>2/28/19</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34250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7" y="931438"/>
            <a:ext cx="11704322" cy="1192108"/>
          </a:xfrm>
        </p:spPr>
        <p:txBody>
          <a:bodyPr/>
          <a:lstStyle/>
          <a:p>
            <a:r>
              <a:rPr lang="en-US"/>
              <a:t>Click to edit Master title style</a:t>
            </a:r>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94080" y="9040143"/>
            <a:ext cx="2926080" cy="519289"/>
          </a:xfrm>
          <a:prstGeom prst="rect">
            <a:avLst/>
          </a:prstGeom>
        </p:spPr>
        <p:txBody>
          <a:bodyPr lIns="109234" tIns="54617" rIns="109234" bIns="54617"/>
          <a:lstStyle/>
          <a:p>
            <a:fld id="{096CA4E7-51A4-4043-B144-32E78EB53B2F}" type="datetime1">
              <a:rPr lang="en-US" smtClean="0"/>
              <a:t>2/28/19</a:t>
            </a:fld>
            <a:endParaRPr lang="en-US"/>
          </a:p>
        </p:txBody>
      </p:sp>
      <p:sp>
        <p:nvSpPr>
          <p:cNvPr id="6" name="Footer Placeholder 5"/>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7" name="Slide Number Placeholder 6"/>
          <p:cNvSpPr>
            <a:spLocks noGrp="1"/>
          </p:cNvSpPr>
          <p:nvPr>
            <p:ph type="sldNum" sz="quarter" idx="12"/>
          </p:nvPr>
        </p:nvSpPr>
        <p:spPr/>
        <p:txBody>
          <a:bodyPr/>
          <a:lstStyle/>
          <a:p>
            <a:fld id="{40A01959-B587-3B45-A9B3-C17F42F09305}" type="slidenum">
              <a:rPr lang="en-US" smtClean="0"/>
              <a:t>‹#›</a:t>
            </a:fld>
            <a:endParaRPr lang="en-US"/>
          </a:p>
        </p:txBody>
      </p:sp>
      <p:sp>
        <p:nvSpPr>
          <p:cNvPr id="8"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65489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0237" y="618325"/>
            <a:ext cx="11704322" cy="1192108"/>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chor="ctr">
            <a:normAutofit/>
          </a:bodyPr>
          <a:lstStyle/>
          <a:p>
            <a:pPr lvl="0">
              <a:defRPr sz="1800">
                <a:solidFill>
                  <a:srgbClr val="000000"/>
                </a:solidFill>
              </a:defRPr>
            </a:pPr>
            <a:r>
              <a:rPr sz="5000" dirty="0">
                <a:solidFill>
                  <a:srgbClr val="FA761C"/>
                </a:solidFill>
              </a:rPr>
              <a:t>Title Text</a:t>
            </a:r>
          </a:p>
        </p:txBody>
      </p:sp>
      <p:sp>
        <p:nvSpPr>
          <p:cNvPr id="3" name="Shape 3"/>
          <p:cNvSpPr>
            <a:spLocks noGrp="1"/>
          </p:cNvSpPr>
          <p:nvPr>
            <p:ph type="body" idx="1"/>
          </p:nvPr>
        </p:nvSpPr>
        <p:spPr>
          <a:xfrm>
            <a:off x="650237" y="2255518"/>
            <a:ext cx="11704322" cy="7044268"/>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ormAutofit/>
          </a:bodyPr>
          <a:lstStyle/>
          <a:p>
            <a:pPr lvl="0">
              <a:defRPr sz="1800">
                <a:solidFill>
                  <a:srgbClr val="000000"/>
                </a:solidFill>
              </a:defRPr>
            </a:pPr>
            <a:r>
              <a:rPr sz="3800" dirty="0">
                <a:solidFill>
                  <a:srgbClr val="262626"/>
                </a:solidFill>
              </a:rPr>
              <a:t>Body Level One</a:t>
            </a:r>
          </a:p>
          <a:p>
            <a:pPr lvl="2">
              <a:defRPr sz="1800">
                <a:solidFill>
                  <a:srgbClr val="000000"/>
                </a:solidFill>
              </a:defRPr>
            </a:pPr>
            <a:r>
              <a:rPr sz="3800" dirty="0">
                <a:solidFill>
                  <a:srgbClr val="262626"/>
                </a:solidFill>
              </a:rPr>
              <a:t>Body Level Two</a:t>
            </a:r>
          </a:p>
          <a:p>
            <a:pPr lvl="3">
              <a:defRPr sz="1800">
                <a:solidFill>
                  <a:srgbClr val="000000"/>
                </a:solidFill>
              </a:defRPr>
            </a:pPr>
            <a:r>
              <a:rPr sz="3800" dirty="0">
                <a:solidFill>
                  <a:srgbClr val="262626"/>
                </a:solidFill>
              </a:rPr>
              <a:t>Body Level Three</a:t>
            </a:r>
          </a:p>
          <a:p>
            <a:pPr lvl="4">
              <a:defRPr sz="1800">
                <a:solidFill>
                  <a:srgbClr val="000000"/>
                </a:solidFill>
              </a:defRPr>
            </a:pPr>
            <a:r>
              <a:rPr sz="3800" dirty="0">
                <a:solidFill>
                  <a:srgbClr val="262626"/>
                </a:solidFill>
              </a:rPr>
              <a:t>Body Level Four</a:t>
            </a:r>
          </a:p>
        </p:txBody>
      </p:sp>
      <p:sp>
        <p:nvSpPr>
          <p:cNvPr id="4" name="Shape 4"/>
          <p:cNvSpPr>
            <a:spLocks noGrp="1"/>
          </p:cNvSpPr>
          <p:nvPr>
            <p:ph type="sldNum" sz="quarter" idx="2"/>
          </p:nvPr>
        </p:nvSpPr>
        <p:spPr>
          <a:xfrm>
            <a:off x="11698559" y="9107762"/>
            <a:ext cx="656000" cy="384049"/>
          </a:xfrm>
          <a:prstGeom prst="rect">
            <a:avLst/>
          </a:prstGeom>
          <a:ln w="12700">
            <a:miter lim="400000"/>
          </a:ln>
        </p:spPr>
        <p:txBody>
          <a:bodyPr lIns="65023" tIns="65023" rIns="65023" bIns="65023" anchor="ctr">
            <a:spAutoFit/>
          </a:bodyPr>
          <a:lstStyle>
            <a:lvl1pPr algn="r" defTabSz="914400">
              <a:defRPr sz="1600">
                <a:solidFill>
                  <a:srgbClr val="72BA30"/>
                </a:solidFill>
                <a:latin typeface="Century Gothic"/>
                <a:ea typeface="Century Gothic"/>
                <a:cs typeface="Century Gothic"/>
                <a:sym typeface="Century Gothic"/>
              </a:defRPr>
            </a:lvl1pPr>
          </a:lstStyle>
          <a:p>
            <a:pPr lvl="0"/>
            <a:fld id="{86CB4B4D-7CA3-9044-876B-883B54F8677D}" type="slidenum">
              <a:t>‹#›</a:t>
            </a:fld>
            <a:endParaRPr/>
          </a:p>
        </p:txBody>
      </p:sp>
      <p:sp>
        <p:nvSpPr>
          <p:cNvPr id="5"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79" r:id="rId3"/>
    <p:sldLayoutId id="2147483678" r:id="rId4"/>
    <p:sldLayoutId id="2147483653" r:id="rId5"/>
    <p:sldLayoutId id="2147483680" r:id="rId6"/>
    <p:sldLayoutId id="2147483681" r:id="rId7"/>
  </p:sldLayoutIdLst>
  <p:transition spd="med"/>
  <p:txStyles>
    <p:titleStyle>
      <a:lvl1pPr algn="l" defTabSz="457200">
        <a:lnSpc>
          <a:spcPts val="3500"/>
        </a:lnSpc>
        <a:defRPr sz="5000">
          <a:solidFill>
            <a:srgbClr val="FA761C"/>
          </a:solidFill>
          <a:latin typeface="Century Gothic"/>
          <a:ea typeface="Century Gothic"/>
          <a:cs typeface="Century Gothic"/>
          <a:sym typeface="Century Gothic"/>
        </a:defRPr>
      </a:lvl1pPr>
      <a:lvl2pPr defTabSz="457200">
        <a:lnSpc>
          <a:spcPts val="3500"/>
        </a:lnSpc>
        <a:defRPr sz="5000">
          <a:solidFill>
            <a:srgbClr val="FA761C"/>
          </a:solidFill>
          <a:latin typeface="Century Gothic"/>
          <a:ea typeface="Century Gothic"/>
          <a:cs typeface="Century Gothic"/>
          <a:sym typeface="Century Gothic"/>
        </a:defRPr>
      </a:lvl2pPr>
      <a:lvl3pPr defTabSz="457200">
        <a:lnSpc>
          <a:spcPts val="3500"/>
        </a:lnSpc>
        <a:defRPr sz="5000">
          <a:solidFill>
            <a:srgbClr val="FA761C"/>
          </a:solidFill>
          <a:latin typeface="Century Gothic"/>
          <a:ea typeface="Century Gothic"/>
          <a:cs typeface="Century Gothic"/>
          <a:sym typeface="Century Gothic"/>
        </a:defRPr>
      </a:lvl3pPr>
      <a:lvl4pPr defTabSz="457200">
        <a:lnSpc>
          <a:spcPts val="3500"/>
        </a:lnSpc>
        <a:defRPr sz="5000">
          <a:solidFill>
            <a:srgbClr val="FA761C"/>
          </a:solidFill>
          <a:latin typeface="Century Gothic"/>
          <a:ea typeface="Century Gothic"/>
          <a:cs typeface="Century Gothic"/>
          <a:sym typeface="Century Gothic"/>
        </a:defRPr>
      </a:lvl4pPr>
      <a:lvl5pPr defTabSz="457200">
        <a:lnSpc>
          <a:spcPts val="3500"/>
        </a:lnSpc>
        <a:defRPr sz="5000">
          <a:solidFill>
            <a:srgbClr val="FA761C"/>
          </a:solidFill>
          <a:latin typeface="Century Gothic"/>
          <a:ea typeface="Century Gothic"/>
          <a:cs typeface="Century Gothic"/>
          <a:sym typeface="Century Gothic"/>
        </a:defRPr>
      </a:lvl5pPr>
      <a:lvl6pPr defTabSz="457200">
        <a:lnSpc>
          <a:spcPts val="3500"/>
        </a:lnSpc>
        <a:defRPr sz="5000">
          <a:solidFill>
            <a:srgbClr val="FA761C"/>
          </a:solidFill>
          <a:latin typeface="Century Gothic"/>
          <a:ea typeface="Century Gothic"/>
          <a:cs typeface="Century Gothic"/>
          <a:sym typeface="Century Gothic"/>
        </a:defRPr>
      </a:lvl6pPr>
      <a:lvl7pPr defTabSz="457200">
        <a:lnSpc>
          <a:spcPts val="3500"/>
        </a:lnSpc>
        <a:defRPr sz="5000">
          <a:solidFill>
            <a:srgbClr val="FA761C"/>
          </a:solidFill>
          <a:latin typeface="Century Gothic"/>
          <a:ea typeface="Century Gothic"/>
          <a:cs typeface="Century Gothic"/>
          <a:sym typeface="Century Gothic"/>
        </a:defRPr>
      </a:lvl7pPr>
      <a:lvl8pPr defTabSz="457200">
        <a:lnSpc>
          <a:spcPts val="3500"/>
        </a:lnSpc>
        <a:defRPr sz="5000">
          <a:solidFill>
            <a:srgbClr val="FA761C"/>
          </a:solidFill>
          <a:latin typeface="Century Gothic"/>
          <a:ea typeface="Century Gothic"/>
          <a:cs typeface="Century Gothic"/>
          <a:sym typeface="Century Gothic"/>
        </a:defRPr>
      </a:lvl8pPr>
      <a:lvl9pPr defTabSz="457200">
        <a:lnSpc>
          <a:spcPts val="3500"/>
        </a:lnSpc>
        <a:defRPr sz="5000">
          <a:solidFill>
            <a:srgbClr val="FA761C"/>
          </a:solidFill>
          <a:latin typeface="Century Gothic"/>
          <a:ea typeface="Century Gothic"/>
          <a:cs typeface="Century Gothic"/>
          <a:sym typeface="Century Gothic"/>
        </a:defRPr>
      </a:lvl9pPr>
    </p:titleStyle>
    <p:bodyStyle>
      <a:lvl1pPr>
        <a:spcBef>
          <a:spcPts val="600"/>
        </a:spcBef>
        <a:defRPr sz="3800">
          <a:solidFill>
            <a:srgbClr val="262626"/>
          </a:solidFill>
          <a:latin typeface="나눔고딕"/>
          <a:ea typeface="나눔고딕"/>
          <a:cs typeface="나눔고딕"/>
          <a:sym typeface="Century Gothic"/>
        </a:defRPr>
      </a:lvl1pPr>
      <a:lvl2pPr marL="542925" indent="-542925">
        <a:spcBef>
          <a:spcPts val="600"/>
        </a:spcBef>
        <a:buSzPct val="100000"/>
        <a:buChar char="•"/>
        <a:defRPr sz="3800">
          <a:solidFill>
            <a:srgbClr val="262626"/>
          </a:solidFill>
          <a:latin typeface="Century Gothic"/>
          <a:ea typeface="Century Gothic"/>
          <a:cs typeface="Century Gothic"/>
          <a:sym typeface="Century Gothic"/>
        </a:defRPr>
      </a:lvl2pPr>
      <a:lvl3pPr marL="946785" indent="-651510">
        <a:spcBef>
          <a:spcPts val="600"/>
        </a:spcBef>
        <a:buSzPct val="100000"/>
        <a:buChar char="•"/>
        <a:defRPr sz="3200">
          <a:solidFill>
            <a:srgbClr val="262626"/>
          </a:solidFill>
          <a:latin typeface="나눔고딕"/>
          <a:ea typeface="나눔고딕"/>
          <a:cs typeface="나눔고딕"/>
          <a:sym typeface="Century Gothic"/>
        </a:defRPr>
      </a:lvl3pPr>
      <a:lvl4pPr marL="1122362" indent="-542925">
        <a:spcBef>
          <a:spcPts val="600"/>
        </a:spcBef>
        <a:buSzPct val="100000"/>
        <a:buChar char="•"/>
        <a:defRPr sz="2800">
          <a:solidFill>
            <a:srgbClr val="262626"/>
          </a:solidFill>
          <a:latin typeface="나눔고딕"/>
          <a:ea typeface="나눔고딕"/>
          <a:cs typeface="나눔고딕"/>
          <a:sym typeface="Century Gothic"/>
        </a:defRPr>
      </a:lvl4pPr>
      <a:lvl5pPr marL="1389062" indent="-542925">
        <a:spcBef>
          <a:spcPts val="600"/>
        </a:spcBef>
        <a:buSzPct val="100000"/>
        <a:buChar char="•"/>
        <a:defRPr sz="2400">
          <a:solidFill>
            <a:srgbClr val="262626"/>
          </a:solidFill>
          <a:latin typeface="나눔고딕"/>
          <a:ea typeface="나눔고딕"/>
          <a:cs typeface="나눔고딕"/>
          <a:sym typeface="Century Gothic"/>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p:bodyStyle>
    <p:otherStyle>
      <a:lvl1pPr algn="r">
        <a:defRPr sz="1600">
          <a:solidFill>
            <a:schemeClr val="tx1"/>
          </a:solidFill>
          <a:latin typeface="+mn-lt"/>
          <a:ea typeface="+mn-ea"/>
          <a:cs typeface="+mn-cs"/>
          <a:sym typeface="Century Gothic"/>
        </a:defRPr>
      </a:lvl1pPr>
      <a:lvl2pPr indent="457200" algn="r">
        <a:defRPr sz="1600">
          <a:solidFill>
            <a:schemeClr val="tx1"/>
          </a:solidFill>
          <a:latin typeface="+mn-lt"/>
          <a:ea typeface="+mn-ea"/>
          <a:cs typeface="+mn-cs"/>
          <a:sym typeface="Century Gothic"/>
        </a:defRPr>
      </a:lvl2pPr>
      <a:lvl3pPr indent="914400" algn="r">
        <a:defRPr sz="1600">
          <a:solidFill>
            <a:schemeClr val="tx1"/>
          </a:solidFill>
          <a:latin typeface="+mn-lt"/>
          <a:ea typeface="+mn-ea"/>
          <a:cs typeface="+mn-cs"/>
          <a:sym typeface="Century Gothic"/>
        </a:defRPr>
      </a:lvl3pPr>
      <a:lvl4pPr indent="1371600" algn="r">
        <a:defRPr sz="1600">
          <a:solidFill>
            <a:schemeClr val="tx1"/>
          </a:solidFill>
          <a:latin typeface="+mn-lt"/>
          <a:ea typeface="+mn-ea"/>
          <a:cs typeface="+mn-cs"/>
          <a:sym typeface="Century Gothic"/>
        </a:defRPr>
      </a:lvl4pPr>
      <a:lvl5pPr indent="1828800" algn="r">
        <a:defRPr sz="1600">
          <a:solidFill>
            <a:schemeClr val="tx1"/>
          </a:solidFill>
          <a:latin typeface="+mn-lt"/>
          <a:ea typeface="+mn-ea"/>
          <a:cs typeface="+mn-cs"/>
          <a:sym typeface="Century Gothic"/>
        </a:defRPr>
      </a:lvl5pPr>
      <a:lvl6pPr indent="2286000" algn="r">
        <a:defRPr sz="1600">
          <a:solidFill>
            <a:schemeClr val="tx1"/>
          </a:solidFill>
          <a:latin typeface="+mn-lt"/>
          <a:ea typeface="+mn-ea"/>
          <a:cs typeface="+mn-cs"/>
          <a:sym typeface="Century Gothic"/>
        </a:defRPr>
      </a:lvl6pPr>
      <a:lvl7pPr indent="2743200" algn="r">
        <a:defRPr sz="1600">
          <a:solidFill>
            <a:schemeClr val="tx1"/>
          </a:solidFill>
          <a:latin typeface="+mn-lt"/>
          <a:ea typeface="+mn-ea"/>
          <a:cs typeface="+mn-cs"/>
          <a:sym typeface="Century Gothic"/>
        </a:defRPr>
      </a:lvl7pPr>
      <a:lvl8pPr indent="3200400" algn="r">
        <a:defRPr sz="1600">
          <a:solidFill>
            <a:schemeClr val="tx1"/>
          </a:solidFill>
          <a:latin typeface="+mn-lt"/>
          <a:ea typeface="+mn-ea"/>
          <a:cs typeface="+mn-cs"/>
          <a:sym typeface="Century Gothic"/>
        </a:defRPr>
      </a:lvl8pPr>
      <a:lvl9pPr indent="3657600" algn="r">
        <a:defRPr sz="1600">
          <a:solidFill>
            <a:schemeClr val="tx1"/>
          </a:solidFill>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0.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9464543" y="9144705"/>
            <a:ext cx="3276601"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1200">
                <a:solidFill>
                  <a:srgbClr val="424242"/>
                </a:solidFill>
              </a:defRPr>
            </a:lvl1pPr>
          </a:lstStyle>
          <a:p>
            <a:pPr lvl="0">
              <a:defRPr sz="1800">
                <a:solidFill>
                  <a:srgbClr val="000000"/>
                </a:solidFill>
              </a:defRPr>
            </a:pPr>
            <a:r>
              <a:rPr dirty="0">
                <a:solidFill>
                  <a:srgbClr val="424242"/>
                </a:solidFill>
                <a:latin typeface="나눔손글씨 펜" panose="03040600000000000000" pitchFamily="66" charset="-127"/>
                <a:ea typeface="나눔손글씨 펜" panose="03040600000000000000" pitchFamily="66" charset="-127"/>
              </a:rPr>
              <a:t> </a:t>
            </a:r>
            <a:r>
              <a:rPr lang="en-US" dirty="0">
                <a:solidFill>
                  <a:srgbClr val="000000"/>
                </a:solidFill>
                <a:latin typeface="나눔손글씨 펜" panose="03040600000000000000" pitchFamily="66" charset="-127"/>
                <a:ea typeface="나눔손글씨 펜" panose="03040600000000000000" pitchFamily="66" charset="-127"/>
              </a:rPr>
              <a:t>Spring</a:t>
            </a:r>
            <a:r>
              <a:rPr dirty="0">
                <a:solidFill>
                  <a:srgbClr val="424242"/>
                </a:solidFill>
                <a:latin typeface="나눔손글씨 펜" panose="03040600000000000000" pitchFamily="66" charset="-127"/>
                <a:ea typeface="나눔손글씨 펜" panose="03040600000000000000" pitchFamily="66" charset="-127"/>
              </a:rPr>
              <a:t> 201</a:t>
            </a:r>
            <a:r>
              <a:rPr lang="en-US" altLang="ko-KR" dirty="0">
                <a:solidFill>
                  <a:srgbClr val="000000"/>
                </a:solidFill>
                <a:latin typeface="나눔손글씨 펜" panose="03040600000000000000" pitchFamily="66" charset="-127"/>
                <a:ea typeface="나눔손글씨 펜" panose="03040600000000000000" pitchFamily="66" charset="-127"/>
              </a:rPr>
              <a:t>9</a:t>
            </a:r>
            <a:endParaRPr dirty="0">
              <a:solidFill>
                <a:srgbClr val="424242"/>
              </a:solidFill>
              <a:latin typeface="나눔손글씨 펜" panose="03040600000000000000" pitchFamily="66" charset="-127"/>
              <a:ea typeface="나눔손글씨 펜" panose="03040600000000000000" pitchFamily="66" charset="-127"/>
            </a:endParaRPr>
          </a:p>
        </p:txBody>
      </p:sp>
      <p:sp>
        <p:nvSpPr>
          <p:cNvPr id="72" name="Shape 72"/>
          <p:cNvSpPr>
            <a:spLocks noGrp="1"/>
          </p:cNvSpPr>
          <p:nvPr>
            <p:ph type="title"/>
          </p:nvPr>
        </p:nvSpPr>
        <p:spPr>
          <a:prstGeom prst="rect">
            <a:avLst/>
          </a:prstGeom>
        </p:spPr>
        <p:txBody>
          <a:bodyPr anchor="ctr">
            <a:normAutofit/>
          </a:bodyPr>
          <a:lstStyle/>
          <a:p>
            <a:pPr>
              <a:defRPr sz="1800"/>
            </a:pPr>
            <a:r>
              <a:rPr lang="en-US" sz="6600" dirty="0"/>
              <a:t>6. Initial Requirements</a:t>
            </a:r>
            <a:br>
              <a:rPr lang="en-US" sz="6600" dirty="0"/>
            </a:br>
            <a:r>
              <a:rPr lang="en-US" sz="6600" dirty="0"/>
              <a:t>and</a:t>
            </a:r>
            <a:br>
              <a:rPr lang="en-US" sz="6600" dirty="0"/>
            </a:br>
            <a:r>
              <a:rPr lang="en-US" sz="6600" dirty="0"/>
              <a:t>Use </a:t>
            </a:r>
            <a:r>
              <a:rPr lang="en-US" sz="6600" dirty="0" err="1"/>
              <a:t>Caes</a:t>
            </a:r>
            <a:endParaRPr sz="6600" dirty="0"/>
          </a:p>
        </p:txBody>
      </p:sp>
      <p:sp>
        <p:nvSpPr>
          <p:cNvPr id="73" name="Shape 73"/>
          <p:cNvSpPr>
            <a:spLocks noGrp="1"/>
          </p:cNvSpPr>
          <p:nvPr>
            <p:ph type="body" idx="1"/>
          </p:nvPr>
        </p:nvSpPr>
        <p:spPr>
          <a:prstGeom prst="rect">
            <a:avLst/>
          </a:prstGeom>
        </p:spPr>
        <p:txBody>
          <a:bodyPr/>
          <a:lstStyle/>
          <a:p>
            <a:pPr lvl="0">
              <a:defRPr sz="1800">
                <a:solidFill>
                  <a:srgbClr val="000000"/>
                </a:solidFill>
              </a:defRPr>
            </a:pPr>
            <a:endParaRPr sz="4200" dirty="0">
              <a:solidFill>
                <a:srgbClr val="424242"/>
              </a:solidFill>
              <a:latin typeface="나눔고딕"/>
              <a:ea typeface="나눔고딕"/>
              <a:cs typeface="나눔고딕"/>
              <a:sym typeface="나눔고딕"/>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819291"/>
          </a:xfrm>
        </p:spPr>
        <p:txBody>
          <a:bodyPr>
            <a:normAutofit fontScale="85000" lnSpcReduction="10000"/>
          </a:bodyPr>
          <a:lstStyle/>
          <a:p>
            <a:r>
              <a:rPr lang="en-US" altLang="ko-KR" sz="3413" dirty="0"/>
              <a:t>A task automation problem at</a:t>
            </a:r>
            <a:r>
              <a:rPr lang="ko-KR" altLang="en-US" sz="3413" dirty="0"/>
              <a:t> 휴학 신청 및 승인 서비스 </a:t>
            </a:r>
            <a:r>
              <a:rPr lang="en-US" altLang="ko-KR" sz="3413" dirty="0"/>
              <a:t>in KAIST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10</a:t>
            </a:fld>
            <a:endParaRPr lang="ko-KR" altLang="en-US" dirty="0"/>
          </a:p>
        </p:txBody>
      </p:sp>
      <p:sp>
        <p:nvSpPr>
          <p:cNvPr id="5" name="내용 개체 틀 2"/>
          <p:cNvSpPr txBox="1">
            <a:spLocks/>
          </p:cNvSpPr>
          <p:nvPr/>
        </p:nvSpPr>
        <p:spPr>
          <a:xfrm>
            <a:off x="1279420" y="3340629"/>
            <a:ext cx="10445961" cy="3225063"/>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ko-KR" altLang="en-US" sz="2400" b="0" dirty="0">
                <a:solidFill>
                  <a:schemeClr val="bg1"/>
                </a:solidFill>
                <a:latin typeface="나눔고딕" panose="020D0604000000000000" pitchFamily="50" charset="-127"/>
                <a:ea typeface="나눔고딕" panose="020D0604000000000000" pitchFamily="50" charset="-127"/>
              </a:rPr>
              <a:t>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신청하고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지도교수의 면담을 거쳐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승인하면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도서관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기숙사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예비군 사무실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등이 확인하여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교무처 </a:t>
            </a:r>
            <a:r>
              <a:rPr lang="ko-KR" altLang="en-US" sz="2400" b="0" dirty="0" err="1">
                <a:solidFill>
                  <a:schemeClr val="bg1"/>
                </a:solidFill>
                <a:latin typeface="나눔고딕" panose="020D0604000000000000" pitchFamily="50" charset="-127"/>
                <a:ea typeface="나눔고딕" panose="020D0604000000000000" pitchFamily="50" charset="-127"/>
              </a:rPr>
              <a:t>학적팀의</a:t>
            </a:r>
            <a:r>
              <a:rPr lang="ko-KR" altLang="en-US" sz="2400" b="0" dirty="0">
                <a:solidFill>
                  <a:schemeClr val="bg1"/>
                </a:solidFill>
                <a:latin typeface="나눔고딕" panose="020D0604000000000000" pitchFamily="50" charset="-127"/>
                <a:ea typeface="나눔고딕" panose="020D0604000000000000" pitchFamily="50" charset="-127"/>
              </a:rPr>
              <a:t> 검토와 확인을 거쳐 최종적으로 교무처장이 승인한다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altLang="ko-KR" sz="2400" b="0" dirty="0">
              <a:solidFill>
                <a:schemeClr val="bg1"/>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72525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716880"/>
          </a:xfrm>
        </p:spPr>
        <p:txBody>
          <a:bodyPr>
            <a:normAutofit/>
          </a:bodyPr>
          <a:lstStyle/>
          <a:p>
            <a:r>
              <a:rPr lang="ko-KR" altLang="en-US" dirty="0">
                <a:latin typeface="나눔고딕" panose="020D0604000000000000" pitchFamily="50" charset="-127"/>
                <a:ea typeface="나눔고딕" panose="020D0604000000000000" pitchFamily="50" charset="-127"/>
              </a:rPr>
              <a:t>다음 질문에 대한 답을 결정하는 것으로 시작합니다</a:t>
            </a:r>
            <a:r>
              <a:rPr lang="en-US" altLang="ko-KR" dirty="0">
                <a:latin typeface="나눔고딕" panose="020D0604000000000000" pitchFamily="50" charset="-127"/>
                <a:ea typeface="나눔고딕" panose="020D0604000000000000" pitchFamily="50" charset="-127"/>
              </a:rPr>
              <a:t>.</a:t>
            </a:r>
            <a:endParaRPr lang="en-US" altLang="ko-KR" b="0" dirty="0">
              <a:latin typeface="나눔고딕" panose="020D0604000000000000" pitchFamily="50" charset="-127"/>
              <a:ea typeface="나눔고딕" panose="020D0604000000000000" pitchFamily="50" charset="-127"/>
            </a:endParaRPr>
          </a:p>
        </p:txBody>
      </p:sp>
      <p:sp>
        <p:nvSpPr>
          <p:cNvPr id="2" name="TextBox 1"/>
          <p:cNvSpPr txBox="1"/>
          <p:nvPr/>
        </p:nvSpPr>
        <p:spPr>
          <a:xfrm>
            <a:off x="1281491" y="2726162"/>
            <a:ext cx="4374916"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사용자는 무엇을 합니까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7" name="TextBox 6"/>
          <p:cNvSpPr txBox="1"/>
          <p:nvPr/>
        </p:nvSpPr>
        <p:spPr>
          <a:xfrm>
            <a:off x="1281491" y="3374768"/>
            <a:ext cx="5828840"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어떤 데이터가 관련되어 있습니까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8" name="TextBox 7"/>
          <p:cNvSpPr txBox="1"/>
          <p:nvPr/>
        </p:nvSpPr>
        <p:spPr>
          <a:xfrm>
            <a:off x="1281491" y="4023373"/>
            <a:ext cx="6268063"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시스템은 어떤 목표를 갖고 있습니까</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endParaRPr>
          </a:p>
        </p:txBody>
      </p:sp>
      <p:sp>
        <p:nvSpPr>
          <p:cNvPr id="9" name="TextBox 8"/>
          <p:cNvSpPr txBox="1"/>
          <p:nvPr/>
        </p:nvSpPr>
        <p:spPr>
          <a:xfrm>
            <a:off x="1281491" y="4671979"/>
            <a:ext cx="7383753"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이 목표를 위하여 어떤 데이터가 필요합니까</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10" name="TextBox 9"/>
          <p:cNvSpPr txBox="1"/>
          <p:nvPr/>
        </p:nvSpPr>
        <p:spPr>
          <a:xfrm>
            <a:off x="1281491" y="5320585"/>
            <a:ext cx="3103735"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입력 </a:t>
            </a:r>
            <a:r>
              <a:rPr lang="en-US" altLang="ko-KR" sz="2800" dirty="0">
                <a:solidFill>
                  <a:schemeClr val="bg1"/>
                </a:solidFill>
                <a:latin typeface="나눔고딕" panose="020D0604000000000000" pitchFamily="50" charset="-127"/>
                <a:ea typeface="나눔고딕" panose="020D0604000000000000" pitchFamily="50" charset="-127"/>
              </a:rPr>
              <a:t>use cases?</a:t>
            </a:r>
            <a:endParaRPr lang="ko-KR" altLang="en-US" sz="2800" dirty="0">
              <a:solidFill>
                <a:schemeClr val="bg1"/>
              </a:solidFill>
            </a:endParaRPr>
          </a:p>
        </p:txBody>
      </p:sp>
      <p:sp>
        <p:nvSpPr>
          <p:cNvPr id="11" name="TextBox 10"/>
          <p:cNvSpPr txBox="1"/>
          <p:nvPr/>
        </p:nvSpPr>
        <p:spPr>
          <a:xfrm>
            <a:off x="1281491" y="5969191"/>
            <a:ext cx="3122971"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첫 데이터 모델</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endParaRPr>
          </a:p>
        </p:txBody>
      </p:sp>
      <p:sp>
        <p:nvSpPr>
          <p:cNvPr id="12" name="TextBox 11"/>
          <p:cNvSpPr txBox="1"/>
          <p:nvPr/>
        </p:nvSpPr>
        <p:spPr>
          <a:xfrm>
            <a:off x="1281491" y="6617794"/>
            <a:ext cx="3103735"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출력</a:t>
            </a:r>
            <a:r>
              <a:rPr lang="en-US" altLang="ko-KR" sz="2800" dirty="0">
                <a:solidFill>
                  <a:schemeClr val="bg1"/>
                </a:solidFill>
                <a:latin typeface="나눔고딕" panose="020D0604000000000000" pitchFamily="50" charset="-127"/>
                <a:ea typeface="나눔고딕" panose="020D0604000000000000" pitchFamily="50" charset="-127"/>
              </a:rPr>
              <a:t> use cases?</a:t>
            </a:r>
          </a:p>
        </p:txBody>
      </p:sp>
      <p:sp>
        <p:nvSpPr>
          <p:cNvPr id="13" name="TextBox 12"/>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352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3-1</a:t>
            </a:r>
            <a:endParaRPr lang="ko-KR" altLang="en-US" b="1"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
          </p:nvPr>
        </p:nvSpPr>
        <p:spPr>
          <a:xfrm>
            <a:off x="972186" y="1804460"/>
            <a:ext cx="11379200" cy="1203118"/>
          </a:xfrm>
        </p:spPr>
        <p:txBody>
          <a:bodyPr>
            <a:noAutofit/>
          </a:bodyPr>
          <a:lstStyle/>
          <a:p>
            <a:r>
              <a:rPr lang="ko-KR" altLang="en-US" sz="2560" dirty="0">
                <a:latin typeface="나눔고딕" panose="020D0604000000000000" pitchFamily="50" charset="-127"/>
                <a:ea typeface="나눔고딕" panose="020D0604000000000000" pitchFamily="50" charset="-127"/>
              </a:rPr>
              <a:t>학적 서비스는 교무 행정을 위하여 다양한 통계와 분석 자료</a:t>
            </a:r>
            <a:r>
              <a:rPr lang="en-US" altLang="ko-KR" sz="2560" dirty="0">
                <a:latin typeface="나눔고딕" panose="020D0604000000000000" pitchFamily="50" charset="-127"/>
                <a:ea typeface="나눔고딕" panose="020D0604000000000000" pitchFamily="50" charset="-127"/>
              </a:rPr>
              <a:t>, </a:t>
            </a:r>
            <a:r>
              <a:rPr lang="ko-KR" altLang="en-US" sz="2560" dirty="0">
                <a:latin typeface="나눔고딕" panose="020D0604000000000000" pitchFamily="50" charset="-127"/>
                <a:ea typeface="나눔고딕" panose="020D0604000000000000" pitchFamily="50" charset="-127"/>
              </a:rPr>
              <a:t>개인별 학적 변동 이력을 제공하기 위한 것으로  아래와 같은 사용자 </a:t>
            </a:r>
            <a:r>
              <a:rPr lang="ko-KR" altLang="en-US" sz="2560" dirty="0" err="1">
                <a:latin typeface="나눔고딕" panose="020D0604000000000000" pitchFamily="50" charset="-127"/>
                <a:ea typeface="나눔고딕" panose="020D0604000000000000" pitchFamily="50" charset="-127"/>
              </a:rPr>
              <a:t>요구사항를</a:t>
            </a:r>
            <a:r>
              <a:rPr lang="ko-KR" altLang="en-US" sz="2560" dirty="0">
                <a:latin typeface="나눔고딕" panose="020D0604000000000000" pitchFamily="50" charset="-127"/>
                <a:ea typeface="나눔고딕" panose="020D0604000000000000" pitchFamily="50" charset="-127"/>
              </a:rPr>
              <a:t> 만족하여야 한다</a:t>
            </a:r>
            <a:r>
              <a:rPr lang="en-US" altLang="ko-KR" sz="256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12</a:t>
            </a:fld>
            <a:endParaRPr lang="ko-KR" altLang="en-US" dirty="0"/>
          </a:p>
        </p:txBody>
      </p:sp>
      <p:sp>
        <p:nvSpPr>
          <p:cNvPr id="8" name="내용 개체 틀 2"/>
          <p:cNvSpPr txBox="1">
            <a:spLocks/>
          </p:cNvSpPr>
          <p:nvPr/>
        </p:nvSpPr>
        <p:spPr>
          <a:xfrm>
            <a:off x="972186" y="6079104"/>
            <a:ext cx="11379200" cy="3406208"/>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합격자</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입학예정자</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의 정보로부터 등록한 학생들을 시스템에 일괄 등록 </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입력</a:t>
            </a:r>
            <a:r>
              <a:rPr lang="en-US" altLang="ko-KR" sz="1800" b="0" dirty="0">
                <a:solidFill>
                  <a:schemeClr val="bg1"/>
                </a:solidFill>
                <a:latin typeface="나눔고딕" panose="020D0604000000000000" pitchFamily="50" charset="-127"/>
                <a:ea typeface="나눔고딕" panose="020D0604000000000000" pitchFamily="50" charset="-127"/>
              </a:rPr>
              <a:t>)</a:t>
            </a:r>
          </a:p>
          <a:p>
            <a:pPr marL="650230" indent="-650230">
              <a:buFont typeface="+mj-lt"/>
              <a:buAutoNum type="alphaLcPeriod"/>
            </a:pPr>
            <a:r>
              <a:rPr lang="ko-KR" altLang="en-US" sz="1800" dirty="0">
                <a:solidFill>
                  <a:schemeClr val="bg1"/>
                </a:solidFill>
                <a:latin typeface="나눔고딕" panose="020D0604000000000000" pitchFamily="50" charset="-127"/>
                <a:ea typeface="나눔고딕" panose="020D0604000000000000" pitchFamily="50" charset="-127"/>
              </a:rPr>
              <a:t>휴학</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err="1">
                <a:solidFill>
                  <a:schemeClr val="bg1"/>
                </a:solidFill>
                <a:latin typeface="나눔고딕" panose="020D0604000000000000" pitchFamily="50" charset="-127"/>
                <a:ea typeface="나눔고딕" panose="020D0604000000000000" pitchFamily="50" charset="-127"/>
              </a:rPr>
              <a:t>휴학연장</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학생이 질병</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사고</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병역</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출산 및 육아</a:t>
            </a:r>
            <a:r>
              <a:rPr lang="en-US" altLang="ko-KR" sz="1800" dirty="0">
                <a:solidFill>
                  <a:schemeClr val="bg1"/>
                </a:solidFill>
                <a:latin typeface="나눔고딕" panose="020D0604000000000000" pitchFamily="50" charset="-127"/>
                <a:ea typeface="나눔고딕" panose="020D0604000000000000" pitchFamily="50" charset="-127"/>
              </a:rPr>
              <a:t>, </a:t>
            </a:r>
            <a:r>
              <a:rPr lang="ko-KR" altLang="en-US" sz="180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a:solidFill>
                  <a:schemeClr val="bg1"/>
                </a:solidFill>
                <a:latin typeface="나눔고딕" panose="020D0604000000000000" pitchFamily="50" charset="-127"/>
                <a:ea typeface="나눔고딕" panose="020D0604000000000000" pitchFamily="50" charset="-127"/>
              </a:rPr>
              <a:t>연장</a:t>
            </a:r>
            <a:r>
              <a:rPr lang="en-US" altLang="ko-KR" sz="1800" dirty="0">
                <a:solidFill>
                  <a:schemeClr val="bg1"/>
                </a:solidFill>
                <a:latin typeface="나눔고딕" panose="020D0604000000000000" pitchFamily="50" charset="-127"/>
                <a:ea typeface="나눔고딕" panose="020D0604000000000000" pitchFamily="50" charset="-127"/>
              </a:rPr>
              <a:t>)</a:t>
            </a:r>
            <a:r>
              <a:rPr lang="ko-KR" altLang="en-US" sz="1800" dirty="0">
                <a:solidFill>
                  <a:schemeClr val="bg1"/>
                </a:solidFill>
                <a:latin typeface="나눔고딕" panose="020D0604000000000000" pitchFamily="50" charset="-127"/>
                <a:ea typeface="나눔고딕" panose="020D0604000000000000" pitchFamily="50" charset="-127"/>
              </a:rPr>
              <a:t>을 신청하고 관련 부서 확인을 통해 최종 휴학을 승인</a:t>
            </a:r>
            <a:endParaRPr lang="en-US" altLang="ko-KR" sz="180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복학</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휴학기간 종료 및 휴학 사유 소멸 시 다음 학기 등록기간 </a:t>
            </a:r>
            <a:r>
              <a:rPr lang="en-US" altLang="ko-KR" sz="1800" b="0" dirty="0">
                <a:solidFill>
                  <a:schemeClr val="bg1"/>
                </a:solidFill>
                <a:latin typeface="나눔고딕" panose="020D0604000000000000" pitchFamily="50" charset="-127"/>
                <a:ea typeface="나눔고딕" panose="020D0604000000000000" pitchFamily="50" charset="-127"/>
              </a:rPr>
              <a:t>(2</a:t>
            </a:r>
            <a:r>
              <a:rPr lang="ko-KR" altLang="en-US" sz="1800" b="0" dirty="0">
                <a:solidFill>
                  <a:schemeClr val="bg1"/>
                </a:solidFill>
                <a:latin typeface="나눔고딕" panose="020D0604000000000000" pitchFamily="50" charset="-127"/>
                <a:ea typeface="나눔고딕" panose="020D0604000000000000" pitchFamily="50" charset="-127"/>
              </a:rPr>
              <a:t>월</a:t>
            </a:r>
            <a:r>
              <a:rPr lang="en-US" altLang="ko-KR" sz="1800" b="0" dirty="0">
                <a:solidFill>
                  <a:schemeClr val="bg1"/>
                </a:solidFill>
                <a:latin typeface="나눔고딕" panose="020D0604000000000000" pitchFamily="50" charset="-127"/>
                <a:ea typeface="나눔고딕" panose="020D0604000000000000" pitchFamily="50" charset="-127"/>
              </a:rPr>
              <a:t>, 8</a:t>
            </a:r>
            <a:r>
              <a:rPr lang="ko-KR" altLang="en-US" sz="1800" b="0" dirty="0">
                <a:solidFill>
                  <a:schemeClr val="bg1"/>
                </a:solidFill>
                <a:latin typeface="나눔고딕" panose="020D0604000000000000" pitchFamily="50" charset="-127"/>
                <a:ea typeface="나눔고딕" panose="020D0604000000000000" pitchFamily="50" charset="-127"/>
              </a:rPr>
              <a:t>월</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중 학업을 계속하기 위하여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자퇴</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학생 스스로 학업을 중도 포기할 경우 자퇴를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err="1">
                <a:solidFill>
                  <a:schemeClr val="bg1"/>
                </a:solidFill>
                <a:latin typeface="나눔고딕" panose="020D0604000000000000" pitchFamily="50" charset="-127"/>
                <a:ea typeface="나눔고딕" panose="020D0604000000000000" pitchFamily="50" charset="-127"/>
              </a:rPr>
              <a:t>학적기재</a:t>
            </a:r>
            <a:r>
              <a:rPr lang="ko-KR" altLang="en-US" sz="1800" b="0" dirty="0">
                <a:solidFill>
                  <a:schemeClr val="bg1"/>
                </a:solidFill>
                <a:latin typeface="나눔고딕" panose="020D0604000000000000" pitchFamily="50" charset="-127"/>
                <a:ea typeface="나눔고딕" panose="020D0604000000000000" pitchFamily="50" charset="-127"/>
              </a:rPr>
              <a:t> 사항 변경관리</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err="1">
                <a:solidFill>
                  <a:schemeClr val="bg1"/>
                </a:solidFill>
                <a:latin typeface="나눔고딕" panose="020D0604000000000000" pitchFamily="50" charset="-127"/>
                <a:ea typeface="나눔고딕" panose="020D0604000000000000" pitchFamily="50" charset="-127"/>
              </a:rPr>
              <a:t>국문성명</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err="1">
                <a:solidFill>
                  <a:schemeClr val="bg1"/>
                </a:solidFill>
                <a:latin typeface="나눔고딕" panose="020D0604000000000000" pitchFamily="50" charset="-127"/>
                <a:ea typeface="나눔고딕" panose="020D0604000000000000" pitchFamily="50" charset="-127"/>
              </a:rPr>
              <a:t>영문성명</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주민등록번호</a:t>
            </a:r>
            <a:r>
              <a:rPr lang="en-US" altLang="ko-KR" sz="1800" b="0" dirty="0">
                <a:solidFill>
                  <a:schemeClr val="bg1"/>
                </a:solidFill>
                <a:latin typeface="나눔고딕" panose="020D0604000000000000" pitchFamily="50" charset="-127"/>
                <a:ea typeface="나눔고딕" panose="020D0604000000000000" pitchFamily="50" charset="-127"/>
              </a:rPr>
              <a:t>(?), </a:t>
            </a:r>
            <a:r>
              <a:rPr lang="ko-KR" altLang="en-US" sz="1800" b="0" dirty="0">
                <a:solidFill>
                  <a:schemeClr val="bg1"/>
                </a:solidFill>
                <a:latin typeface="나눔고딕" panose="020D0604000000000000" pitchFamily="50" charset="-127"/>
                <a:ea typeface="나눔고딕" panose="020D0604000000000000" pitchFamily="50" charset="-127"/>
              </a:rPr>
              <a:t>주소 등 학적 개인정보를 변경하기 위해 신청하는 절차</a:t>
            </a:r>
            <a:endParaRPr lang="en-US" altLang="ko-KR" sz="1800" b="0" dirty="0">
              <a:solidFill>
                <a:schemeClr val="bg1"/>
              </a:solidFill>
              <a:latin typeface="나눔고딕" panose="020D0604000000000000" pitchFamily="50" charset="-127"/>
              <a:ea typeface="나눔고딕" panose="020D0604000000000000" pitchFamily="50" charset="-127"/>
            </a:endParaRPr>
          </a:p>
          <a:p>
            <a:pPr marL="650230" indent="-650230">
              <a:buFont typeface="+mj-lt"/>
              <a:buAutoNum type="alphaLcPeriod"/>
            </a:pPr>
            <a:r>
              <a:rPr lang="ko-KR" altLang="en-US" sz="1800" b="0" dirty="0">
                <a:solidFill>
                  <a:schemeClr val="bg1"/>
                </a:solidFill>
                <a:latin typeface="나눔고딕" panose="020D0604000000000000" pitchFamily="50" charset="-127"/>
                <a:ea typeface="나눔고딕" panose="020D0604000000000000" pitchFamily="50" charset="-127"/>
              </a:rPr>
              <a:t>졸업</a:t>
            </a:r>
            <a:r>
              <a:rPr lang="en-US" altLang="ko-KR" sz="1800" b="0" dirty="0">
                <a:solidFill>
                  <a:schemeClr val="bg1"/>
                </a:solidFill>
                <a:latin typeface="나눔고딕" panose="020D0604000000000000" pitchFamily="50" charset="-127"/>
                <a:ea typeface="나눔고딕" panose="020D0604000000000000" pitchFamily="50" charset="-127"/>
              </a:rPr>
              <a:t>(?):</a:t>
            </a:r>
            <a:r>
              <a:rPr lang="ko-KR" altLang="en-US" sz="1800" b="0" dirty="0">
                <a:solidFill>
                  <a:schemeClr val="bg1"/>
                </a:solidFill>
                <a:latin typeface="나눔고딕" panose="020D0604000000000000" pitchFamily="50" charset="-127"/>
                <a:ea typeface="나눔고딕" panose="020D0604000000000000" pitchFamily="50" charset="-127"/>
              </a:rPr>
              <a:t> 신청 프로그램을 수료하여 학업을 종료할 경우 졸업을 신청하고 승인</a:t>
            </a:r>
            <a:endParaRPr lang="en-US" altLang="ko-KR" sz="1800" b="0" dirty="0">
              <a:solidFill>
                <a:schemeClr val="bg1"/>
              </a:solidFill>
              <a:latin typeface="나눔고딕" panose="020D0604000000000000" pitchFamily="50" charset="-127"/>
              <a:ea typeface="나눔고딕" panose="020D0604000000000000" pitchFamily="50" charset="-127"/>
            </a:endParaRPr>
          </a:p>
        </p:txBody>
      </p:sp>
      <p:sp>
        <p:nvSpPr>
          <p:cNvPr id="6" name="TextBox 5">
            <a:extLst>
              <a:ext uri="{FF2B5EF4-FFF2-40B4-BE49-F238E27FC236}">
                <a16:creationId xmlns:a16="http://schemas.microsoft.com/office/drawing/2014/main" id="{5ADA6474-4A50-174D-8DB4-9B3C85D8D9A6}"/>
              </a:ext>
            </a:extLst>
          </p:cNvPr>
          <p:cNvSpPr txBox="1"/>
          <p:nvPr/>
        </p:nvSpPr>
        <p:spPr>
          <a:xfrm>
            <a:off x="972186" y="3258334"/>
            <a:ext cx="9563724" cy="22570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2000" dirty="0">
                <a:solidFill>
                  <a:schemeClr val="bg1"/>
                </a:solidFill>
                <a:latin typeface="Courier" pitchFamily="2" charset="0"/>
              </a:rPr>
              <a:t>Students (	</a:t>
            </a:r>
            <a:r>
              <a:rPr lang="en-US" sz="2000" dirty="0" err="1">
                <a:solidFill>
                  <a:schemeClr val="bg1"/>
                </a:solidFill>
                <a:latin typeface="Courier" pitchFamily="2" charset="0"/>
              </a:rPr>
              <a:t>Person_ID</a:t>
            </a:r>
            <a:r>
              <a:rPr lang="en-US" sz="2000" dirty="0">
                <a:solidFill>
                  <a:schemeClr val="bg1"/>
                </a:solidFill>
                <a:latin typeface="Courier" pitchFamily="2" charset="0"/>
              </a:rPr>
              <a:t>,</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Student_Num</a:t>
            </a:r>
            <a:r>
              <a:rPr kumimoji="0" lang="en-US" sz="2000" b="0" i="0" u="none" strike="noStrike" cap="none" spc="0" normalizeH="0" baseline="0" dirty="0">
                <a:ln>
                  <a:noFill/>
                </a:ln>
                <a:solidFill>
                  <a:schemeClr val="bg1"/>
                </a:solidFill>
                <a:effectLst/>
                <a:uFillTx/>
                <a:latin typeface="Courier" pitchFamily="2" charset="0"/>
                <a:sym typeface="American Typewriter"/>
              </a:rPr>
              <a:t>,</a:t>
            </a:r>
          </a:p>
          <a:p>
            <a:pPr marL="0" marR="0" indent="0" algn="l" defTabSz="584200" rtl="0" fontAlgn="auto" latinLnBrk="1" hangingPunct="0">
              <a:lnSpc>
                <a:spcPct val="100000"/>
              </a:lnSpc>
              <a:spcBef>
                <a:spcPts val="0"/>
              </a:spcBef>
              <a:spcAft>
                <a:spcPts val="0"/>
              </a:spcAft>
              <a:buClrTx/>
              <a:buSzTx/>
              <a:buFontTx/>
              <a:buNone/>
              <a:tabLst/>
            </a:pPr>
            <a:r>
              <a:rPr lang="en-US" sz="2000" dirty="0">
                <a:solidFill>
                  <a:schemeClr val="bg1"/>
                </a:solidFill>
                <a:latin typeface="Courier" pitchFamily="2" charset="0"/>
              </a:rPr>
              <a:t>			</a:t>
            </a:r>
            <a:r>
              <a:rPr lang="en-US" sz="2000" dirty="0" err="1">
                <a:solidFill>
                  <a:schemeClr val="bg1"/>
                </a:solidFill>
                <a:latin typeface="Courier" pitchFamily="2" charset="0"/>
              </a:rPr>
              <a:t>LastName</a:t>
            </a:r>
            <a:r>
              <a:rPr lang="en-US" sz="2000" dirty="0">
                <a:solidFill>
                  <a:schemeClr val="bg1"/>
                </a:solidFill>
                <a:latin typeface="Courier" pitchFamily="2" charset="0"/>
              </a:rPr>
              <a:t>, </a:t>
            </a:r>
            <a:r>
              <a:rPr kumimoji="0" lang="en-US" sz="2000" b="0" i="0" u="none" strike="noStrike" cap="none" spc="0" normalizeH="0" baseline="0" dirty="0">
                <a:ln>
                  <a:noFill/>
                </a:ln>
                <a:solidFill>
                  <a:schemeClr val="bg1"/>
                </a:solidFill>
                <a:effectLst/>
                <a:uFillTx/>
                <a:latin typeface="Courier" pitchFamily="2" charset="0"/>
                <a:sym typeface="American Typewriter"/>
              </a:rPr>
              <a:t>FirstName,</a:t>
            </a:r>
          </a:p>
          <a:p>
            <a:pPr algn="l" rtl="0" latinLnBrk="1" hangingPunct="0"/>
            <a:r>
              <a:rPr lang="en-US" sz="2000" dirty="0">
                <a:solidFill>
                  <a:schemeClr val="bg1"/>
                </a:solidFill>
                <a:latin typeface="Courier" pitchFamily="2" charset="0"/>
              </a:rPr>
              <a:t>			</a:t>
            </a:r>
            <a:r>
              <a:rPr lang="en-US" sz="2000" dirty="0" err="1">
                <a:solidFill>
                  <a:schemeClr val="bg1"/>
                </a:solidFill>
                <a:latin typeface="Courier" pitchFamily="2" charset="0"/>
              </a:rPr>
              <a:t>MobilePhoneNumber</a:t>
            </a:r>
            <a:r>
              <a:rPr lang="en-US" sz="2000" dirty="0">
                <a:solidFill>
                  <a:schemeClr val="bg1"/>
                </a:solidFill>
                <a:latin typeface="Courier" pitchFamily="2" charset="0"/>
              </a:rPr>
              <a:t>, </a:t>
            </a:r>
            <a:r>
              <a:rPr lang="en-US" sz="2000" dirty="0" err="1">
                <a:solidFill>
                  <a:schemeClr val="bg1"/>
                </a:solidFill>
                <a:latin typeface="Courier" pitchFamily="2" charset="0"/>
              </a:rPr>
              <a:t>PhoneNumber</a:t>
            </a:r>
            <a:r>
              <a:rPr lang="en-US" sz="2000" dirty="0">
                <a:solidFill>
                  <a:schemeClr val="bg1"/>
                </a:solidFill>
                <a:latin typeface="Courier" pitchFamily="2" charset="0"/>
              </a:rPr>
              <a:t>, Address,</a:t>
            </a:r>
          </a:p>
          <a:p>
            <a:pPr algn="l" rtl="0" latinLnBrk="1" hangingPunct="0"/>
            <a:r>
              <a:rPr lang="en-US" sz="2000" dirty="0">
                <a:solidFill>
                  <a:schemeClr val="bg1"/>
                </a:solidFill>
                <a:latin typeface="Courier" pitchFamily="2" charset="0"/>
              </a:rPr>
              <a:t>			</a:t>
            </a:r>
            <a:r>
              <a:rPr lang="en-US" sz="2000" dirty="0" err="1">
                <a:solidFill>
                  <a:schemeClr val="bg1"/>
                </a:solidFill>
                <a:latin typeface="Courier" pitchFamily="2" charset="0"/>
              </a:rPr>
              <a:t>EnterDate</a:t>
            </a:r>
            <a:r>
              <a:rPr lang="en-US" sz="2000" dirty="0">
                <a:solidFill>
                  <a:schemeClr val="bg1"/>
                </a:solidFill>
                <a:latin typeface="Courier" pitchFamily="2" charset="0"/>
              </a:rPr>
              <a:t>, </a:t>
            </a:r>
            <a:r>
              <a:rPr lang="en-US" sz="2000" dirty="0" err="1">
                <a:solidFill>
                  <a:schemeClr val="bg1"/>
                </a:solidFill>
                <a:latin typeface="Courier" pitchFamily="2" charset="0"/>
              </a:rPr>
              <a:t>GraduateDate</a:t>
            </a:r>
            <a:r>
              <a:rPr lang="en-US" sz="2000" dirty="0">
                <a:solidFill>
                  <a:schemeClr val="bg1"/>
                </a:solidFill>
                <a:latin typeface="Courier" pitchFamily="2" charset="0"/>
              </a:rPr>
              <a:t>,</a:t>
            </a:r>
            <a:r>
              <a:rPr lang="ko-KR" altLang="en-US" sz="2000" dirty="0">
                <a:solidFill>
                  <a:schemeClr val="bg1"/>
                </a:solidFill>
                <a:latin typeface="Courier" pitchFamily="2" charset="0"/>
              </a:rPr>
              <a:t> </a:t>
            </a:r>
            <a:r>
              <a:rPr lang="en-US" altLang="ko-KR" sz="2000" dirty="0" err="1">
                <a:solidFill>
                  <a:schemeClr val="bg1"/>
                </a:solidFill>
                <a:latin typeface="Courier" pitchFamily="2" charset="0"/>
              </a:rPr>
              <a:t>ExpulsionDate</a:t>
            </a:r>
            <a:r>
              <a:rPr lang="en-US" altLang="ko-KR" sz="2000" dirty="0">
                <a:solidFill>
                  <a:schemeClr val="bg1"/>
                </a:solidFill>
                <a:latin typeface="Courier" pitchFamily="2" charset="0"/>
              </a:rPr>
              <a:t>,</a:t>
            </a:r>
            <a:r>
              <a:rPr lang="en-US" sz="2000" dirty="0">
                <a:solidFill>
                  <a:schemeClr val="bg1"/>
                </a:solidFill>
                <a:latin typeface="Courier" pitchFamily="2" charset="0"/>
              </a:rPr>
              <a:t> </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High</a:t>
            </a:r>
            <a:r>
              <a:rPr lang="en-US" sz="2000" dirty="0" err="1">
                <a:solidFill>
                  <a:schemeClr val="bg1"/>
                </a:solidFill>
                <a:latin typeface="Courier" pitchFamily="2" charset="0"/>
              </a:rPr>
              <a:t>School</a:t>
            </a:r>
            <a:r>
              <a:rPr lang="en-US" sz="2000" dirty="0">
                <a:solidFill>
                  <a:schemeClr val="bg1"/>
                </a:solidFill>
                <a:latin typeface="Courier" pitchFamily="2" charset="0"/>
              </a:rPr>
              <a:t>, College4BS, College</a:t>
            </a:r>
            <a:r>
              <a:rPr lang="en-US" altLang="ko-KR" sz="2000" dirty="0">
                <a:solidFill>
                  <a:schemeClr val="bg1"/>
                </a:solidFill>
                <a:latin typeface="Courier" pitchFamily="2" charset="0"/>
              </a:rPr>
              <a:t>4</a:t>
            </a:r>
            <a:r>
              <a:rPr lang="en-US" sz="2000" dirty="0">
                <a:solidFill>
                  <a:schemeClr val="bg1"/>
                </a:solidFill>
                <a:latin typeface="Courier" pitchFamily="2" charset="0"/>
              </a:rPr>
              <a:t>MS,</a:t>
            </a:r>
          </a:p>
          <a:p>
            <a:pPr marL="0" marR="0" indent="0" algn="l"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kumimoji="0" lang="en-US" sz="2000" b="0" i="0" u="none" strike="noStrike" cap="none" spc="0" normalizeH="0" baseline="0" dirty="0" err="1">
                <a:ln>
                  <a:noFill/>
                </a:ln>
                <a:solidFill>
                  <a:schemeClr val="bg1"/>
                </a:solidFill>
                <a:effectLst/>
                <a:uFillTx/>
                <a:latin typeface="Courier" pitchFamily="2" charset="0"/>
                <a:sym typeface="American Typewriter"/>
              </a:rPr>
              <a:t>LeaveStartDate</a:t>
            </a:r>
            <a:r>
              <a:rPr kumimoji="0" lang="en-US" sz="2000" b="0" i="0" u="none" strike="noStrike" cap="none" spc="0" normalizeH="0" baseline="0" dirty="0">
                <a:ln>
                  <a:noFill/>
                </a:ln>
                <a:solidFill>
                  <a:schemeClr val="bg1"/>
                </a:solidFill>
                <a:effectLst/>
                <a:uFillTx/>
                <a:latin typeface="Courier" pitchFamily="2" charset="0"/>
                <a:sym typeface="American Typewriter"/>
              </a:rPr>
              <a:t>, </a:t>
            </a:r>
            <a:r>
              <a:rPr lang="en-US" sz="2000" dirty="0" err="1">
                <a:solidFill>
                  <a:schemeClr val="bg1"/>
                </a:solidFill>
                <a:latin typeface="Courier" pitchFamily="2" charset="0"/>
              </a:rPr>
              <a:t>LeaveEndDate</a:t>
            </a:r>
            <a:r>
              <a:rPr lang="en-US" sz="2000" dirty="0">
                <a:solidFill>
                  <a:schemeClr val="bg1"/>
                </a:solidFill>
                <a:latin typeface="Courier" pitchFamily="2" charset="0"/>
              </a:rPr>
              <a:t>, </a:t>
            </a:r>
            <a:r>
              <a:rPr lang="en-US" sz="2000" dirty="0" err="1">
                <a:solidFill>
                  <a:schemeClr val="bg1"/>
                </a:solidFill>
                <a:latin typeface="Courier" pitchFamily="2" charset="0"/>
              </a:rPr>
              <a:t>LeaveReason</a:t>
            </a:r>
            <a:r>
              <a:rPr lang="en-US" sz="2000" dirty="0">
                <a:solidFill>
                  <a:schemeClr val="bg1"/>
                </a:solidFill>
                <a:latin typeface="Courier" pitchFamily="2" charset="0"/>
              </a:rPr>
              <a:t>)</a:t>
            </a:r>
            <a:endParaRPr kumimoji="0" lang="en-US" sz="2000" b="0" i="0" u="none" strike="noStrike" cap="none" spc="0" normalizeH="0" baseline="0" dirty="0">
              <a:ln>
                <a:noFill/>
              </a:ln>
              <a:solidFill>
                <a:schemeClr val="bg1"/>
              </a:solidFill>
              <a:effectLst/>
              <a:uFillTx/>
              <a:latin typeface="Courier" pitchFamily="2" charset="0"/>
              <a:sym typeface="American Typewriter"/>
            </a:endParaRPr>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26677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13</a:t>
            </a:fld>
            <a:endParaRPr lang="ko-KR" altLang="en-US" dirty="0"/>
          </a:p>
        </p:txBody>
      </p:sp>
      <p:sp>
        <p:nvSpPr>
          <p:cNvPr id="5" name="내용 개체 틀 2"/>
          <p:cNvSpPr txBox="1">
            <a:spLocks/>
          </p:cNvSpPr>
          <p:nvPr/>
        </p:nvSpPr>
        <p:spPr>
          <a:xfrm>
            <a:off x="1279420" y="3340629"/>
            <a:ext cx="10445961" cy="3225063"/>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ko-KR" altLang="en-US" sz="2400" b="0" dirty="0">
                <a:solidFill>
                  <a:schemeClr val="bg1"/>
                </a:solidFill>
                <a:latin typeface="나눔고딕" panose="020D0604000000000000" pitchFamily="50" charset="-127"/>
                <a:ea typeface="나눔고딕" panose="020D0604000000000000" pitchFamily="50" charset="-127"/>
              </a:rPr>
              <a:t>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신청하고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지도교수의 면담을 거쳐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승인하면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도서관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기숙사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예비군 사무실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등이 확인하여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교무처 </a:t>
            </a:r>
            <a:r>
              <a:rPr lang="ko-KR" altLang="en-US" sz="2400" b="0" dirty="0" err="1">
                <a:solidFill>
                  <a:schemeClr val="bg1"/>
                </a:solidFill>
                <a:latin typeface="나눔고딕" panose="020D0604000000000000" pitchFamily="50" charset="-127"/>
                <a:ea typeface="나눔고딕" panose="020D0604000000000000" pitchFamily="50" charset="-127"/>
              </a:rPr>
              <a:t>학적팀의</a:t>
            </a:r>
            <a:r>
              <a:rPr lang="ko-KR" altLang="en-US" sz="2400" b="0" dirty="0">
                <a:solidFill>
                  <a:schemeClr val="bg1"/>
                </a:solidFill>
                <a:latin typeface="나눔고딕" panose="020D0604000000000000" pitchFamily="50" charset="-127"/>
                <a:ea typeface="나눔고딕" panose="020D0604000000000000" pitchFamily="50" charset="-127"/>
              </a:rPr>
              <a:t> 검토와 확인을 거쳐 최종적으로 교무처장이 승인한다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altLang="ko-KR" sz="2400" b="0" dirty="0">
              <a:solidFill>
                <a:schemeClr val="bg1"/>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9695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Does the User Do?</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867303"/>
          </a:xfrm>
        </p:spPr>
        <p:txBody>
          <a:bodyP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특히 작업 자동화 문제와 관련된 질문입니다</a:t>
            </a:r>
            <a:r>
              <a:rPr lang="en-US" altLang="ko-KR" sz="3200" b="0" dirty="0">
                <a:latin typeface="나눔고딕" panose="020D0604000000000000" pitchFamily="50" charset="-127"/>
                <a:ea typeface="나눔고딕" panose="020D0604000000000000" pitchFamily="50" charset="-127"/>
              </a:rPr>
              <a:t>.</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사용자가 정기적으로 수행하는 작업 나열합니다</a:t>
            </a:r>
            <a:r>
              <a:rPr lang="en-US" altLang="ko-KR" sz="3200" b="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14</a:t>
            </a:fld>
            <a:endParaRPr lang="ko-KR" altLang="en-US" dirty="0"/>
          </a:p>
        </p:txBody>
      </p:sp>
      <p:sp>
        <p:nvSpPr>
          <p:cNvPr id="5" name="내용 개체 틀 2"/>
          <p:cNvSpPr txBox="1">
            <a:spLocks/>
          </p:cNvSpPr>
          <p:nvPr/>
        </p:nvSpPr>
        <p:spPr>
          <a:xfrm>
            <a:off x="1171240" y="4122821"/>
            <a:ext cx="10662320" cy="4608512"/>
          </a:xfrm>
          <a:prstGeom prst="rect">
            <a:avLst/>
          </a:prstGeom>
        </p:spPr>
        <p:txBody>
          <a:bodyPr>
            <a:normAutofit fontScale="85000" lnSpcReduction="20000"/>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재학중인 학생은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신청서를 학과사무실에 제출합니다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학과사무실의 담당자는 관련 제출서류를 확인하고 검토하여 신청서를 접수합니다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제출서류 </a:t>
            </a:r>
            <a:r>
              <a:rPr lang="ko-KR" altLang="en-US" sz="2400" b="0" dirty="0" err="1">
                <a:solidFill>
                  <a:schemeClr val="bg1"/>
                </a:solidFill>
                <a:latin typeface="나눔고딕" panose="020D0604000000000000" pitchFamily="50" charset="-127"/>
                <a:ea typeface="나눔고딕" panose="020D0604000000000000" pitchFamily="50" charset="-127"/>
              </a:rPr>
              <a:t>미흡시</a:t>
            </a:r>
            <a:r>
              <a:rPr lang="ko-KR" altLang="en-US" sz="2400" b="0" dirty="0">
                <a:solidFill>
                  <a:schemeClr val="bg1"/>
                </a:solidFill>
                <a:latin typeface="나눔고딕" panose="020D0604000000000000" pitchFamily="50" charset="-127"/>
                <a:ea typeface="나눔고딕" panose="020D0604000000000000" pitchFamily="50" charset="-127"/>
              </a:rPr>
              <a:t> 만족될 때까지 반복됩니다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담당자는 신청서와 관련 서류와 함께 지도교수에게 승인을 신청합니다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지도교수는 필요하다면 학생을 면담하고 </a:t>
            </a:r>
            <a:r>
              <a:rPr lang="ko-KR" altLang="en-US" sz="2400" b="0" dirty="0" err="1">
                <a:solidFill>
                  <a:schemeClr val="bg1"/>
                </a:solidFill>
                <a:latin typeface="나눔고딕" panose="020D0604000000000000" pitchFamily="50" charset="-127"/>
                <a:ea typeface="나눔고딕" panose="020D0604000000000000" pitchFamily="50" charset="-127"/>
              </a:rPr>
              <a:t>면담기록을</a:t>
            </a:r>
            <a:r>
              <a:rPr lang="ko-KR" altLang="en-US" sz="2400" b="0" dirty="0">
                <a:solidFill>
                  <a:schemeClr val="bg1"/>
                </a:solidFill>
                <a:latin typeface="나눔고딕" panose="020D0604000000000000" pitchFamily="50" charset="-127"/>
                <a:ea typeface="나눔고딕" panose="020D0604000000000000" pitchFamily="50" charset="-127"/>
              </a:rPr>
              <a:t> 작성한 후 승인 여부를 소속 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장에 보냅니다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승인되지 않으면 </a:t>
            </a:r>
            <a:r>
              <a:rPr lang="ko-KR" altLang="en-US" sz="2400" b="0" dirty="0" err="1">
                <a:solidFill>
                  <a:schemeClr val="bg1"/>
                </a:solidFill>
                <a:latin typeface="나눔고딕" panose="020D0604000000000000" pitchFamily="50" charset="-127"/>
                <a:ea typeface="나눔고딕" panose="020D0604000000000000" pitchFamily="50" charset="-127"/>
              </a:rPr>
              <a:t>휴학신청은</a:t>
            </a:r>
            <a:r>
              <a:rPr lang="ko-KR" altLang="en-US" sz="2400" b="0" dirty="0">
                <a:solidFill>
                  <a:schemeClr val="bg1"/>
                </a:solidFill>
                <a:latin typeface="나눔고딕" panose="020D0604000000000000" pitchFamily="50" charset="-127"/>
                <a:ea typeface="나눔고딕" panose="020D0604000000000000" pitchFamily="50" charset="-127"/>
              </a:rPr>
              <a:t> 불가로 종료됩니다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장은 지도교수의 승인을 받은 신청을 검토하고 이를 </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휴학 연장의 경우 바로 아래 업무를 </a:t>
            </a:r>
            <a:r>
              <a:rPr lang="en-US" altLang="ko-KR" sz="2400" b="0" dirty="0">
                <a:solidFill>
                  <a:schemeClr val="bg1"/>
                </a:solidFill>
                <a:latin typeface="나눔고딕" panose="020D0604000000000000" pitchFamily="50" charset="-127"/>
                <a:ea typeface="나눔고딕" panose="020D0604000000000000" pitchFamily="50" charset="-127"/>
              </a:rPr>
              <a:t>skip</a:t>
            </a:r>
            <a:r>
              <a:rPr lang="ko-KR" altLang="en-US" sz="2400" b="0" dirty="0">
                <a:solidFill>
                  <a:schemeClr val="bg1"/>
                </a:solidFill>
                <a:latin typeface="나눔고딕" panose="020D0604000000000000" pitchFamily="50" charset="-127"/>
                <a:ea typeface="나눔고딕" panose="020D0604000000000000" pitchFamily="50" charset="-127"/>
              </a:rPr>
              <a:t>합니다</a:t>
            </a:r>
            <a:r>
              <a:rPr lang="en-US" altLang="ko-KR" sz="2400" b="0" dirty="0">
                <a:solidFill>
                  <a:schemeClr val="bg1"/>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신청자는 관련부서 </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도서관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기숙사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r>
              <a:rPr lang="ko-KR" altLang="en-US" sz="2400" b="0" dirty="0" err="1">
                <a:solidFill>
                  <a:srgbClr val="0070C0"/>
                </a:solidFill>
                <a:latin typeface="나눔고딕" panose="020D0604000000000000" pitchFamily="50" charset="-127"/>
                <a:ea typeface="나눔고딕" panose="020D0604000000000000" pitchFamily="50" charset="-127"/>
              </a:rPr>
              <a:t>예비군본부</a:t>
            </a:r>
            <a:r>
              <a:rPr lang="ko-KR" altLang="en-US" sz="2400" b="0" dirty="0">
                <a:solidFill>
                  <a:srgbClr val="0070C0"/>
                </a:solidFill>
                <a:latin typeface="나눔고딕" panose="020D0604000000000000" pitchFamily="50" charset="-127"/>
                <a:ea typeface="나눔고딕" panose="020D0604000000000000" pitchFamily="50" charset="-127"/>
              </a:rPr>
              <a:t> 등</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err="1">
                <a:solidFill>
                  <a:srgbClr val="0070C0"/>
                </a:solidFill>
                <a:latin typeface="나눔고딕" panose="020D0604000000000000" pitchFamily="50" charset="-127"/>
                <a:ea typeface="나눔고딕" panose="020D0604000000000000" pitchFamily="50" charset="-127"/>
              </a:rPr>
              <a:t>으로</a:t>
            </a:r>
            <a:r>
              <a:rPr lang="ko-KR" altLang="en-US" sz="2400" b="0" dirty="0">
                <a:solidFill>
                  <a:srgbClr val="0070C0"/>
                </a:solidFill>
                <a:latin typeface="나눔고딕" panose="020D0604000000000000" pitchFamily="50" charset="-127"/>
                <a:ea typeface="나눔고딕" panose="020D0604000000000000" pitchFamily="50" charset="-127"/>
              </a:rPr>
              <a:t> </a:t>
            </a:r>
            <a:r>
              <a:rPr lang="ko-KR" altLang="en-US" sz="2400" b="0" dirty="0" err="1">
                <a:solidFill>
                  <a:srgbClr val="0070C0"/>
                </a:solidFill>
                <a:latin typeface="나눔고딕" panose="020D0604000000000000" pitchFamily="50" charset="-127"/>
                <a:ea typeface="나눔고딕" panose="020D0604000000000000" pitchFamily="50" charset="-127"/>
              </a:rPr>
              <a:t>부터</a:t>
            </a:r>
            <a:r>
              <a:rPr lang="ko-KR" altLang="en-US" sz="2400" b="0" dirty="0">
                <a:solidFill>
                  <a:srgbClr val="0070C0"/>
                </a:solidFill>
                <a:latin typeface="나눔고딕" panose="020D0604000000000000" pitchFamily="50" charset="-127"/>
                <a:ea typeface="나눔고딕" panose="020D0604000000000000" pitchFamily="50" charset="-127"/>
              </a:rPr>
              <a:t> 신청 동의를 받습니다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관련부서로부터 신청 동의를 모두 받으면 </a:t>
            </a:r>
            <a:r>
              <a:rPr lang="ko-KR" altLang="en-US" sz="2400" b="0" dirty="0" err="1">
                <a:solidFill>
                  <a:srgbClr val="0070C0"/>
                </a:solidFill>
                <a:latin typeface="나눔고딕" panose="020D0604000000000000" pitchFamily="50" charset="-127"/>
                <a:ea typeface="나눔고딕" panose="020D0604000000000000" pitchFamily="50" charset="-127"/>
              </a:rPr>
              <a:t>학적팀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담당자는 동의를 검토하여  교무처장의 승인을 요청합니다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교무처장은 이를 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하여 신청을 종료합니다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err="1">
                <a:solidFill>
                  <a:srgbClr val="0070C0"/>
                </a:solidFill>
                <a:latin typeface="나눔고딕" panose="020D0604000000000000" pitchFamily="50" charset="-127"/>
                <a:ea typeface="나눔고딕" panose="020D0604000000000000" pitchFamily="50" charset="-127"/>
              </a:rPr>
              <a:t>학적팀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은 신청학생에게 통보하고 이를 학적부에 기록합니다</a:t>
            </a:r>
            <a:r>
              <a:rPr lang="en-US" altLang="ko-KR" sz="2400" b="0" dirty="0">
                <a:solidFill>
                  <a:srgbClr val="0070C0"/>
                </a:solidFill>
                <a:latin typeface="나눔고딕" panose="020D0604000000000000" pitchFamily="50" charset="-127"/>
                <a:ea typeface="나눔고딕" panose="020D0604000000000000" pitchFamily="50" charset="-127"/>
              </a:rPr>
              <a:t>.</a:t>
            </a:r>
          </a:p>
        </p:txBody>
      </p:sp>
      <p:sp>
        <p:nvSpPr>
          <p:cNvPr id="6" name="TextBox 5"/>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Does the User Do?</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6301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Data Are Involved?</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310063"/>
            <a:ext cx="11379200" cy="1542623"/>
          </a:xfrm>
        </p:spPr>
        <p:txBody>
          <a:bodyPr anchor="ctr">
            <a:normAutofit/>
          </a:bodyPr>
          <a:lstStyle/>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사용자 관점에서 기술되며 실제로 진행되는 것입니다</a:t>
            </a:r>
            <a:r>
              <a:rPr lang="en-US" altLang="ko-KR" sz="2400" dirty="0">
                <a:latin typeface="나눔고딕" panose="020D0604000000000000" pitchFamily="50" charset="-127"/>
                <a:ea typeface="나눔고딕" panose="020D0604000000000000" pitchFamily="50" charset="-127"/>
              </a:rPr>
              <a:t>. </a:t>
            </a:r>
          </a:p>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조금 뒤로 물러나서 분석가의 모자를 착용하고 각 단계에서 어떤 데이터가 기록되거나 </a:t>
            </a:r>
            <a:r>
              <a:rPr lang="ko-KR" altLang="en-US" sz="2400" dirty="0" err="1">
                <a:latin typeface="나눔고딕" panose="020D0604000000000000" pitchFamily="50" charset="-127"/>
                <a:ea typeface="나눔고딕" panose="020D0604000000000000" pitchFamily="50" charset="-127"/>
              </a:rPr>
              <a:t>검색되어야</a:t>
            </a:r>
            <a:r>
              <a:rPr lang="ko-KR" altLang="en-US" sz="2400" dirty="0">
                <a:latin typeface="나눔고딕" panose="020D0604000000000000" pitchFamily="50" charset="-127"/>
                <a:ea typeface="나눔고딕" panose="020D0604000000000000" pitchFamily="50" charset="-127"/>
              </a:rPr>
              <a:t> 하는지 생각해야 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15</a:t>
            </a:fld>
            <a:endParaRPr lang="ko-KR" altLang="en-US" dirty="0"/>
          </a:p>
        </p:txBody>
      </p:sp>
      <p:sp>
        <p:nvSpPr>
          <p:cNvPr id="7" name="TextBox 6"/>
          <p:cNvSpPr txBox="1"/>
          <p:nvPr/>
        </p:nvSpPr>
        <p:spPr>
          <a:xfrm>
            <a:off x="3963576" y="4467155"/>
            <a:ext cx="4519186" cy="400110"/>
          </a:xfrm>
          <a:prstGeom prst="rect">
            <a:avLst/>
          </a:prstGeom>
          <a:noFill/>
        </p:spPr>
        <p:txBody>
          <a:bodyPr wrap="none" rtlCol="0">
            <a:spAutoFit/>
          </a:bodyPr>
          <a:lstStyle/>
          <a:p>
            <a:r>
              <a:rPr lang="en-US" altLang="ko-KR" sz="2000" i="1" dirty="0">
                <a:solidFill>
                  <a:schemeClr val="bg1"/>
                </a:solidFill>
                <a:latin typeface="Nanum Gothic" charset="-127"/>
                <a:ea typeface="Nanum Gothic" charset="-127"/>
                <a:cs typeface="Nanum Gothic" charset="-127"/>
              </a:rPr>
              <a:t>Physical User Tasks and Related Data</a:t>
            </a:r>
            <a:endParaRPr lang="ko-KR" altLang="en-US" sz="2000" dirty="0">
              <a:solidFill>
                <a:schemeClr val="bg1"/>
              </a:solidFill>
              <a:latin typeface="Nanum Gothic" charset="-127"/>
              <a:ea typeface="Nanum Gothic" charset="-127"/>
              <a:cs typeface="Nanum Gothic" charset="-127"/>
            </a:endParaRPr>
          </a:p>
        </p:txBody>
      </p:sp>
      <p:sp>
        <p:nvSpPr>
          <p:cNvPr id="8" name="TextBox 7"/>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graphicFrame>
        <p:nvGraphicFramePr>
          <p:cNvPr id="5" name="Table 4">
            <a:extLst>
              <a:ext uri="{FF2B5EF4-FFF2-40B4-BE49-F238E27FC236}">
                <a16:creationId xmlns:a16="http://schemas.microsoft.com/office/drawing/2014/main" id="{C4AEAA4B-A749-544E-BF1E-88720A3F672C}"/>
              </a:ext>
            </a:extLst>
          </p:cNvPr>
          <p:cNvGraphicFramePr>
            <a:graphicFrameLocks noGrp="1"/>
          </p:cNvGraphicFramePr>
          <p:nvPr>
            <p:extLst>
              <p:ext uri="{D42A27DB-BD31-4B8C-83A1-F6EECF244321}">
                <p14:modId xmlns:p14="http://schemas.microsoft.com/office/powerpoint/2010/main" val="1240243007"/>
              </p:ext>
            </p:extLst>
          </p:nvPr>
        </p:nvGraphicFramePr>
        <p:xfrm>
          <a:off x="2357120" y="5192292"/>
          <a:ext cx="7721079" cy="3473093"/>
        </p:xfrm>
        <a:graphic>
          <a:graphicData uri="http://schemas.openxmlformats.org/drawingml/2006/table">
            <a:tbl>
              <a:tblPr>
                <a:tableStyleId>{5940675A-B579-460E-94D1-54222C63F5DA}</a:tableStyleId>
              </a:tblPr>
              <a:tblGrid>
                <a:gridCol w="817833">
                  <a:extLst>
                    <a:ext uri="{9D8B030D-6E8A-4147-A177-3AD203B41FA5}">
                      <a16:colId xmlns:a16="http://schemas.microsoft.com/office/drawing/2014/main" val="3398049740"/>
                    </a:ext>
                  </a:extLst>
                </a:gridCol>
                <a:gridCol w="2052015">
                  <a:extLst>
                    <a:ext uri="{9D8B030D-6E8A-4147-A177-3AD203B41FA5}">
                      <a16:colId xmlns:a16="http://schemas.microsoft.com/office/drawing/2014/main" val="2059489994"/>
                    </a:ext>
                  </a:extLst>
                </a:gridCol>
                <a:gridCol w="4851231">
                  <a:extLst>
                    <a:ext uri="{9D8B030D-6E8A-4147-A177-3AD203B41FA5}">
                      <a16:colId xmlns:a16="http://schemas.microsoft.com/office/drawing/2014/main" val="3542652191"/>
                    </a:ext>
                  </a:extLst>
                </a:gridCol>
              </a:tblGrid>
              <a:tr h="404401">
                <a:tc>
                  <a:txBody>
                    <a:bodyPr/>
                    <a:lstStyle/>
                    <a:p>
                      <a:pPr algn="ctr"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업무</a:t>
                      </a:r>
                      <a:r>
                        <a:rPr lang="en-US" sz="1400" b="1" u="none" strike="noStrike" dirty="0">
                          <a:solidFill>
                            <a:schemeClr val="bg1"/>
                          </a:solidFill>
                          <a:effectLst/>
                          <a:latin typeface="Nanum Gothic" panose="020D0604000000000000" pitchFamily="34" charset="-127"/>
                          <a:ea typeface="Nanum Gothic" panose="020D0604000000000000" pitchFamily="34" charset="-127"/>
                        </a:rPr>
                        <a:t>id</a:t>
                      </a:r>
                      <a:endParaRPr 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실제 업무</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기록 데이터 항목</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89920516"/>
                  </a:ext>
                </a:extLst>
              </a:tr>
              <a:tr h="404401">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1</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제출</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학생 </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id,</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신청사유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관련 증빙 서류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3691012118"/>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2</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및 접수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접수번호</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893736776"/>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3</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지도교수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i="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검토의견</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67046306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4</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학과</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부</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장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i="0" u="none" strike="noStrike" dirty="0">
                          <a:solidFill>
                            <a:schemeClr val="bg1"/>
                          </a:solidFill>
                          <a:effectLst/>
                          <a:latin typeface="Nanum Gothic" panose="020D0604000000000000" pitchFamily="34" charset="-127"/>
                          <a:ea typeface="Nanum Gothic" panose="020D0604000000000000" pitchFamily="34" charset="-127"/>
                        </a:rPr>
                        <a:t>승인여부</a:t>
                      </a:r>
                    </a:p>
                  </a:txBody>
                  <a:tcPr marL="9525" marR="9525" marT="9525" marB="0" anchor="ctr"/>
                </a:tc>
                <a:extLst>
                  <a:ext uri="{0D108BD9-81ED-4DB2-BD59-A6C34878D82A}">
                    <a16:rowId xmlns:a16="http://schemas.microsoft.com/office/drawing/2014/main" val="133822575"/>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5</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관련부서 동의</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동의여부</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749509574"/>
                  </a:ext>
                </a:extLst>
              </a:tr>
              <a:tr h="380613">
                <a:tc>
                  <a:txBody>
                    <a:bodyPr/>
                    <a:lstStyle/>
                    <a:p>
                      <a:pPr algn="ctr" fontAlgn="b"/>
                      <a:r>
                        <a:rPr lang="en-US" sz="1400" b="0" u="none" strike="noStrike" dirty="0">
                          <a:solidFill>
                            <a:srgbClr val="0070C0"/>
                          </a:solidFill>
                          <a:effectLst/>
                          <a:latin typeface="Nanum Gothic" panose="020D0604000000000000" pitchFamily="34" charset="-127"/>
                          <a:ea typeface="Nanum Gothic" panose="020D0604000000000000" pitchFamily="34" charset="-127"/>
                        </a:rPr>
                        <a:t>6</a:t>
                      </a:r>
                      <a:endParaRPr 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학적팀</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검토</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검토의견</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791947149"/>
                  </a:ext>
                </a:extLst>
              </a:tr>
              <a:tr h="380613">
                <a:tc>
                  <a:txBody>
                    <a:bodyPr/>
                    <a:lstStyle/>
                    <a:p>
                      <a:pPr algn="ctr" fontAlgn="b"/>
                      <a:r>
                        <a:rPr lang="en-US" sz="1400" b="0" u="none" strike="noStrike">
                          <a:solidFill>
                            <a:srgbClr val="0070C0"/>
                          </a:solidFill>
                          <a:effectLst/>
                          <a:latin typeface="Nanum Gothic" panose="020D0604000000000000" pitchFamily="34" charset="-127"/>
                          <a:ea typeface="Nanum Gothic" panose="020D0604000000000000" pitchFamily="34" charset="-127"/>
                        </a:rPr>
                        <a:t>7</a:t>
                      </a:r>
                      <a:endParaRPr lang="en-US" sz="1400" b="0" i="0" u="none" strike="noStrike">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교무처장 결재</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endParaRPr lang="en-US" altLang="ko-KR"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결재여부</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1724715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8</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학적부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휴학기록</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929902149"/>
                  </a:ext>
                </a:extLst>
              </a:tr>
            </a:tbl>
          </a:graphicData>
        </a:graphic>
      </p:graphicFrame>
    </p:spTree>
    <p:extLst>
      <p:ext uri="{BB962C8B-B14F-4D97-AF65-F5344CB8AC3E}">
        <p14:creationId xmlns:p14="http://schemas.microsoft.com/office/powerpoint/2010/main" val="117928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16</a:t>
            </a:fld>
            <a:endParaRPr lang="ko-KR" altLang="en-US" dirty="0"/>
          </a:p>
        </p:txBody>
      </p:sp>
      <p:sp>
        <p:nvSpPr>
          <p:cNvPr id="6" name="TextBox 5"/>
          <p:cNvSpPr txBox="1"/>
          <p:nvPr/>
        </p:nvSpPr>
        <p:spPr>
          <a:xfrm>
            <a:off x="972186" y="2521339"/>
            <a:ext cx="10958017" cy="1200329"/>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휴학 신청서 접수는 매우 간단합니다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즉 </a:t>
            </a:r>
            <a:r>
              <a:rPr lang="ko-KR" altLang="en-US" sz="2400" dirty="0" err="1">
                <a:solidFill>
                  <a:schemeClr val="bg1"/>
                </a:solidFill>
                <a:latin typeface="Nanum Gothic" charset="-127"/>
                <a:ea typeface="Nanum Gothic" charset="-127"/>
                <a:cs typeface="Nanum Gothic" charset="-127"/>
              </a:rPr>
              <a:t>신청학생이</a:t>
            </a:r>
            <a:r>
              <a:rPr lang="ko-KR" altLang="en-US" sz="2400" dirty="0">
                <a:solidFill>
                  <a:schemeClr val="bg1"/>
                </a:solidFill>
                <a:latin typeface="Nanum Gothic" charset="-127"/>
                <a:ea typeface="Nanum Gothic" charset="-127"/>
                <a:cs typeface="Nanum Gothic" charset="-127"/>
              </a:rPr>
              <a:t> 자신의 </a:t>
            </a:r>
            <a:r>
              <a:rPr lang="ko-KR" altLang="en-US" sz="2400" b="1" dirty="0">
                <a:solidFill>
                  <a:schemeClr val="bg1"/>
                </a:solidFill>
                <a:latin typeface="Nanum Gothic" charset="-127"/>
                <a:ea typeface="Nanum Gothic" charset="-127"/>
                <a:cs typeface="Nanum Gothic" charset="-127"/>
              </a:rPr>
              <a:t>학생</a:t>
            </a:r>
            <a:r>
              <a:rPr lang="en-US" altLang="ko-KR" sz="2400" b="1" dirty="0">
                <a:solidFill>
                  <a:schemeClr val="bg1"/>
                </a:solidFill>
                <a:latin typeface="Nanum Gothic" charset="-127"/>
                <a:ea typeface="Nanum Gothic" charset="-127"/>
                <a:cs typeface="Nanum Gothic" charset="-127"/>
              </a:rPr>
              <a:t>id</a:t>
            </a:r>
            <a:r>
              <a:rPr lang="ko-KR" altLang="en-US" sz="2400" dirty="0">
                <a:solidFill>
                  <a:schemeClr val="bg1"/>
                </a:solidFill>
                <a:latin typeface="Nanum Gothic" charset="-127"/>
                <a:ea typeface="Nanum Gothic" charset="-127"/>
                <a:cs typeface="Nanum Gothic" charset="-127"/>
              </a:rPr>
              <a:t>와 </a:t>
            </a:r>
            <a:r>
              <a:rPr lang="ko-KR" altLang="en-US" sz="2400" b="1" dirty="0" err="1">
                <a:solidFill>
                  <a:schemeClr val="bg1"/>
                </a:solidFill>
                <a:latin typeface="Nanum Gothic" charset="-127"/>
                <a:ea typeface="Nanum Gothic" charset="-127"/>
                <a:cs typeface="Nanum Gothic" charset="-127"/>
              </a:rPr>
              <a:t>신청사유</a:t>
            </a:r>
            <a:r>
              <a:rPr lang="ko-KR" altLang="en-US" sz="2400" dirty="0" err="1">
                <a:solidFill>
                  <a:schemeClr val="bg1"/>
                </a:solidFill>
                <a:latin typeface="Nanum Gothic" charset="-127"/>
                <a:ea typeface="Nanum Gothic" charset="-127"/>
                <a:cs typeface="Nanum Gothic" charset="-127"/>
              </a:rPr>
              <a:t>를</a:t>
            </a:r>
            <a:r>
              <a:rPr lang="ko-KR" altLang="en-US" sz="2400" dirty="0">
                <a:solidFill>
                  <a:schemeClr val="bg1"/>
                </a:solidFill>
                <a:latin typeface="Nanum Gothic" charset="-127"/>
                <a:ea typeface="Nanum Gothic" charset="-127"/>
                <a:cs typeface="Nanum Gothic" charset="-127"/>
              </a:rPr>
              <a:t> 적어 신청서를 작성하여 </a:t>
            </a:r>
            <a:r>
              <a:rPr lang="ko-KR" altLang="en-US" sz="2400" b="1" dirty="0" err="1">
                <a:solidFill>
                  <a:schemeClr val="bg1"/>
                </a:solidFill>
                <a:latin typeface="Nanum Gothic" charset="-127"/>
                <a:ea typeface="Nanum Gothic" charset="-127"/>
                <a:cs typeface="Nanum Gothic" charset="-127"/>
              </a:rPr>
              <a:t>소속학과</a:t>
            </a:r>
            <a:r>
              <a:rPr lang="ko-KR" altLang="en-US" sz="2400" dirty="0" err="1">
                <a:solidFill>
                  <a:schemeClr val="bg1"/>
                </a:solidFill>
                <a:latin typeface="Nanum Gothic" charset="-127"/>
                <a:ea typeface="Nanum Gothic" charset="-127"/>
                <a:cs typeface="Nanum Gothic" charset="-127"/>
              </a:rPr>
              <a:t>에</a:t>
            </a:r>
            <a:r>
              <a:rPr lang="ko-KR" altLang="en-US" sz="2400" dirty="0">
                <a:solidFill>
                  <a:schemeClr val="bg1"/>
                </a:solidFill>
                <a:latin typeface="Nanum Gothic" charset="-127"/>
                <a:ea typeface="Nanum Gothic" charset="-127"/>
                <a:cs typeface="Nanum Gothic" charset="-127"/>
              </a:rPr>
              <a:t> 제출합니다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이때 </a:t>
            </a:r>
            <a:r>
              <a:rPr lang="ko-KR" altLang="en-US" sz="2400" dirty="0" err="1">
                <a:solidFill>
                  <a:schemeClr val="bg1"/>
                </a:solidFill>
                <a:latin typeface="Nanum Gothic" charset="-127"/>
                <a:ea typeface="Nanum Gothic" charset="-127"/>
                <a:cs typeface="Nanum Gothic" charset="-127"/>
              </a:rPr>
              <a:t>신청사유를</a:t>
            </a:r>
            <a:r>
              <a:rPr lang="ko-KR" altLang="en-US" sz="2400" dirty="0">
                <a:solidFill>
                  <a:schemeClr val="bg1"/>
                </a:solidFill>
                <a:latin typeface="Nanum Gothic" charset="-127"/>
                <a:ea typeface="Nanum Gothic" charset="-127"/>
                <a:cs typeface="Nanum Gothic" charset="-127"/>
              </a:rPr>
              <a:t> </a:t>
            </a:r>
            <a:r>
              <a:rPr lang="ko-KR" altLang="en-US" sz="2400" dirty="0" err="1">
                <a:solidFill>
                  <a:schemeClr val="bg1"/>
                </a:solidFill>
                <a:latin typeface="Nanum Gothic" charset="-127"/>
                <a:ea typeface="Nanum Gothic" charset="-127"/>
                <a:cs typeface="Nanum Gothic" charset="-127"/>
              </a:rPr>
              <a:t>뒷바침하는</a:t>
            </a:r>
            <a:r>
              <a:rPr lang="ko-KR" altLang="en-US" sz="2400" dirty="0">
                <a:solidFill>
                  <a:schemeClr val="bg1"/>
                </a:solidFill>
                <a:latin typeface="Nanum Gothic" charset="-127"/>
                <a:ea typeface="Nanum Gothic" charset="-127"/>
                <a:cs typeface="Nanum Gothic" charset="-127"/>
              </a:rPr>
              <a:t> </a:t>
            </a:r>
            <a:r>
              <a:rPr lang="ko-KR" altLang="en-US" sz="2400" b="1" dirty="0">
                <a:solidFill>
                  <a:schemeClr val="bg1"/>
                </a:solidFill>
                <a:latin typeface="Nanum Gothic" charset="-127"/>
                <a:ea typeface="Nanum Gothic" charset="-127"/>
                <a:cs typeface="Nanum Gothic" charset="-127"/>
              </a:rPr>
              <a:t>증빙서류</a:t>
            </a:r>
            <a:r>
              <a:rPr lang="ko-KR" altLang="en-US" sz="2400" dirty="0">
                <a:solidFill>
                  <a:schemeClr val="bg1"/>
                </a:solidFill>
                <a:latin typeface="Nanum Gothic" charset="-127"/>
                <a:ea typeface="Nanum Gothic" charset="-127"/>
                <a:cs typeface="Nanum Gothic" charset="-127"/>
              </a:rPr>
              <a:t>를 함께 제출하여야 합니다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err="1">
                <a:solidFill>
                  <a:schemeClr val="bg1"/>
                </a:solidFill>
                <a:latin typeface="Nanum Gothic" charset="-127"/>
                <a:ea typeface="Nanum Gothic" charset="-127"/>
                <a:cs typeface="Nanum Gothic" charset="-127"/>
              </a:rPr>
              <a:t>휴학신청서</a:t>
            </a:r>
            <a:r>
              <a:rPr lang="ko-KR" altLang="en-US" sz="2800" b="1" dirty="0">
                <a:solidFill>
                  <a:schemeClr val="bg1"/>
                </a:solidFill>
                <a:latin typeface="Nanum Gothic" charset="-127"/>
                <a:ea typeface="Nanum Gothic" charset="-127"/>
                <a:cs typeface="Nanum Gothic" charset="-127"/>
              </a:rPr>
              <a:t> 접수</a:t>
            </a:r>
            <a:r>
              <a:rPr lang="en-US" altLang="ko-KR" sz="2800" b="1"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11144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17</a:t>
            </a:fld>
            <a:endParaRPr lang="ko-KR" altLang="en-US" dirty="0"/>
          </a:p>
        </p:txBody>
      </p:sp>
      <p:sp>
        <p:nvSpPr>
          <p:cNvPr id="6" name="TextBox 5"/>
          <p:cNvSpPr txBox="1"/>
          <p:nvPr/>
        </p:nvSpPr>
        <p:spPr>
          <a:xfrm>
            <a:off x="972186" y="2521338"/>
            <a:ext cx="10958017" cy="2308324"/>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학과</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부</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사무실의 담당 직원</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사용자</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는 제출된 신청서가 신청자 </a:t>
            </a:r>
            <a:r>
              <a:rPr lang="ko-KR" altLang="en-US" sz="2400" b="1" dirty="0">
                <a:solidFill>
                  <a:schemeClr val="bg1"/>
                </a:solidFill>
                <a:latin typeface="Nanum Gothic" charset="-127"/>
                <a:ea typeface="Nanum Gothic" charset="-127"/>
                <a:cs typeface="Nanum Gothic" charset="-127"/>
              </a:rPr>
              <a:t>본인에 의하여 작성된 것임을 확인</a:t>
            </a:r>
            <a:r>
              <a:rPr lang="ko-KR" altLang="en-US" sz="2400" dirty="0">
                <a:solidFill>
                  <a:schemeClr val="bg1"/>
                </a:solidFill>
                <a:latin typeface="Nanum Gothic" charset="-127"/>
                <a:ea typeface="Nanum Gothic" charset="-127"/>
                <a:cs typeface="Nanum Gothic" charset="-127"/>
              </a:rPr>
              <a:t>하고</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해당 사유에 적합한 증빙 서류 임을 검토한 후 적합하면 신청서를 접수합니다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신청이 미흡하면 적합할 때까지 접수를 보류합니다</a:t>
            </a:r>
            <a:r>
              <a:rPr lang="en-US" altLang="ko-KR" sz="2400" dirty="0">
                <a:solidFill>
                  <a:schemeClr val="bg1"/>
                </a:solidFill>
                <a:latin typeface="Nanum Gothic" charset="-127"/>
                <a:ea typeface="Nanum Gothic" charset="-127"/>
                <a:cs typeface="Nanum Gothic" charset="-127"/>
              </a:rPr>
              <a:t>.</a:t>
            </a:r>
          </a:p>
          <a:p>
            <a:pPr algn="l"/>
            <a:endParaRPr lang="en-US" altLang="ko-KR" sz="2400" dirty="0">
              <a:solidFill>
                <a:schemeClr val="bg1"/>
              </a:solidFill>
              <a:latin typeface="Nanum Gothic" charset="-127"/>
              <a:ea typeface="Nanum Gothic" charset="-127"/>
              <a:cs typeface="Nanum Gothic" charset="-127"/>
            </a:endParaRPr>
          </a:p>
          <a:p>
            <a:pPr algn="l"/>
            <a:r>
              <a:rPr lang="ko-KR" altLang="en-US" sz="2400" b="1" dirty="0">
                <a:solidFill>
                  <a:schemeClr val="bg1"/>
                </a:solidFill>
                <a:latin typeface="Nanum Gothic" charset="-127"/>
                <a:ea typeface="Nanum Gothic" charset="-127"/>
                <a:cs typeface="Nanum Gothic" charset="-127"/>
              </a:rPr>
              <a:t>접수를 승인</a:t>
            </a:r>
            <a:r>
              <a:rPr lang="ko-KR" altLang="en-US" sz="2400" dirty="0">
                <a:solidFill>
                  <a:schemeClr val="bg1"/>
                </a:solidFill>
                <a:latin typeface="Nanum Gothic" charset="-127"/>
                <a:ea typeface="Nanum Gothic" charset="-127"/>
                <a:cs typeface="Nanum Gothic" charset="-127"/>
              </a:rPr>
              <a:t>하면 이때 </a:t>
            </a:r>
            <a:r>
              <a:rPr lang="ko-KR" altLang="en-US" sz="2400" b="1" dirty="0">
                <a:solidFill>
                  <a:schemeClr val="bg1"/>
                </a:solidFill>
                <a:latin typeface="Nanum Gothic" charset="-127"/>
                <a:ea typeface="Nanum Gothic" charset="-127"/>
                <a:cs typeface="Nanum Gothic" charset="-127"/>
              </a:rPr>
              <a:t>접수번호</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즉 휴학 </a:t>
            </a:r>
            <a:r>
              <a:rPr lang="ko-KR" altLang="en-US" sz="2400" dirty="0" err="1">
                <a:solidFill>
                  <a:schemeClr val="bg1"/>
                </a:solidFill>
                <a:latin typeface="Nanum Gothic" charset="-127"/>
                <a:ea typeface="Nanum Gothic" charset="-127"/>
                <a:cs typeface="Nanum Gothic" charset="-127"/>
              </a:rPr>
              <a:t>트랙잭션</a:t>
            </a:r>
            <a:r>
              <a:rPr lang="ko-KR" altLang="en-US" sz="2400" dirty="0">
                <a:solidFill>
                  <a:schemeClr val="bg1"/>
                </a:solidFill>
                <a:latin typeface="Nanum Gothic" charset="-127"/>
                <a:ea typeface="Nanum Gothic" charset="-127"/>
                <a:cs typeface="Nanum Gothic" charset="-127"/>
              </a:rPr>
              <a:t> 시작</a:t>
            </a:r>
            <a:r>
              <a:rPr lang="en-US" altLang="ko-KR" sz="2400" dirty="0">
                <a:solidFill>
                  <a:schemeClr val="bg1"/>
                </a:solidFill>
                <a:latin typeface="Nanum Gothic" charset="-127"/>
                <a:ea typeface="Nanum Gothic" charset="-127"/>
                <a:cs typeface="Nanum Gothic" charset="-127"/>
              </a:rPr>
              <a:t>)</a:t>
            </a:r>
            <a:r>
              <a:rPr lang="ko-KR" altLang="en-US" sz="2400" dirty="0" err="1">
                <a:solidFill>
                  <a:schemeClr val="bg1"/>
                </a:solidFill>
                <a:latin typeface="Nanum Gothic" charset="-127"/>
                <a:ea typeface="Nanum Gothic" charset="-127"/>
                <a:cs typeface="Nanum Gothic" charset="-127"/>
              </a:rPr>
              <a:t>를</a:t>
            </a:r>
            <a:r>
              <a:rPr lang="ko-KR" altLang="en-US" sz="2400" dirty="0">
                <a:solidFill>
                  <a:schemeClr val="bg1"/>
                </a:solidFill>
                <a:latin typeface="Nanum Gothic" charset="-127"/>
                <a:ea typeface="Nanum Gothic" charset="-127"/>
                <a:cs typeface="Nanum Gothic" charset="-127"/>
              </a:rPr>
              <a:t> 발급하고 신청서를 담당 지도교수에게 승인 신청을 요청합니다</a:t>
            </a:r>
            <a:r>
              <a:rPr lang="en-US" altLang="ko-KR" sz="2400" dirty="0">
                <a:solidFill>
                  <a:schemeClr val="bg1"/>
                </a:solidFill>
                <a:latin typeface="Nanum Gothic" charset="-127"/>
                <a:ea typeface="Nanum Gothic" charset="-127"/>
                <a:cs typeface="Nanum Gothic" charset="-127"/>
              </a:rPr>
              <a:t>.</a:t>
            </a: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신청서 검토 및 접수</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03041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18</a:t>
            </a:fld>
            <a:endParaRPr lang="ko-KR" altLang="en-US" dirty="0"/>
          </a:p>
        </p:txBody>
      </p:sp>
      <p:sp>
        <p:nvSpPr>
          <p:cNvPr id="6" name="TextBox 5"/>
          <p:cNvSpPr txBox="1"/>
          <p:nvPr/>
        </p:nvSpPr>
        <p:spPr>
          <a:xfrm>
            <a:off x="972186" y="2009281"/>
            <a:ext cx="10958017" cy="830997"/>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요청된 학생들의 </a:t>
            </a:r>
            <a:r>
              <a:rPr lang="ko-KR" altLang="en-US" sz="2400" dirty="0" err="1">
                <a:solidFill>
                  <a:schemeClr val="bg1"/>
                </a:solidFill>
                <a:latin typeface="Nanum Gothic" charset="-127"/>
                <a:ea typeface="Nanum Gothic" charset="-127"/>
                <a:cs typeface="Nanum Gothic" charset="-127"/>
              </a:rPr>
              <a:t>휴학신청을</a:t>
            </a:r>
            <a:r>
              <a:rPr lang="ko-KR" altLang="en-US" sz="2400" dirty="0">
                <a:solidFill>
                  <a:schemeClr val="bg1"/>
                </a:solidFill>
                <a:latin typeface="Nanum Gothic" charset="-127"/>
                <a:ea typeface="Nanum Gothic" charset="-127"/>
                <a:cs typeface="Nanum Gothic" charset="-127"/>
              </a:rPr>
              <a:t> 결재</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이는 휴학 신청의 최종단계로 학적부에 신청한 기록하는 것을 승인하는 것입니다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985168"/>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교무처장 결재</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972186" y="6105737"/>
            <a:ext cx="10958017" cy="461665"/>
          </a:xfrm>
          <a:prstGeom prst="rect">
            <a:avLst/>
          </a:prstGeom>
          <a:noFill/>
        </p:spPr>
        <p:txBody>
          <a:bodyPr wrap="square" rtlCol="0">
            <a:spAutoFit/>
          </a:bodyPr>
          <a:lstStyle/>
          <a:p>
            <a:pPr algn="l"/>
            <a:r>
              <a:rPr lang="ko-KR" altLang="en-US" sz="2400" dirty="0" err="1">
                <a:solidFill>
                  <a:schemeClr val="bg1"/>
                </a:solidFill>
                <a:latin typeface="Nanum Gothic" charset="-127"/>
                <a:ea typeface="Nanum Gothic" charset="-127"/>
                <a:cs typeface="Nanum Gothic" charset="-127"/>
              </a:rPr>
              <a:t>학적팀은</a:t>
            </a:r>
            <a:r>
              <a:rPr lang="ko-KR" altLang="en-US" sz="2400" dirty="0">
                <a:solidFill>
                  <a:schemeClr val="bg1"/>
                </a:solidFill>
                <a:latin typeface="Nanum Gothic" charset="-127"/>
                <a:ea typeface="Nanum Gothic" charset="-127"/>
                <a:cs typeface="Nanum Gothic" charset="-127"/>
              </a:rPr>
              <a:t> 신청학생에게 휴학 승인을 통보하고 이를 학적부에 기록합니다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p>
        </p:txBody>
      </p:sp>
      <p:sp>
        <p:nvSpPr>
          <p:cNvPr id="8" name="TextBox 7"/>
          <p:cNvSpPr txBox="1"/>
          <p:nvPr/>
        </p:nvSpPr>
        <p:spPr>
          <a:xfrm>
            <a:off x="972186" y="5081623"/>
            <a:ext cx="10958017" cy="523220"/>
          </a:xfrm>
          <a:prstGeom prst="rect">
            <a:avLst/>
          </a:prstGeom>
          <a:noFill/>
        </p:spPr>
        <p:txBody>
          <a:bodyPr wrap="square" rtlCol="0">
            <a:spAutoFit/>
          </a:bodyPr>
          <a:lstStyle/>
          <a:p>
            <a:pPr algn="l"/>
            <a:r>
              <a:rPr lang="ko-KR" altLang="en-US" sz="2800" b="1" dirty="0">
                <a:solidFill>
                  <a:schemeClr val="bg1"/>
                </a:solidFill>
                <a:latin typeface="Nanum Gothic" panose="020D0604000000000000" pitchFamily="34" charset="-127"/>
                <a:ea typeface="Nanum Gothic" panose="020D0604000000000000" pitchFamily="34" charset="-127"/>
              </a:rPr>
              <a:t>휴학 통보 및 학적부 기록</a:t>
            </a:r>
            <a:r>
              <a:rPr lang="en-US" altLang="ko-KR" sz="2800" dirty="0">
                <a:solidFill>
                  <a:schemeClr val="bg1"/>
                </a:solidFill>
                <a:latin typeface="Nanum Gothic" charset="-127"/>
                <a:ea typeface="Nanum Gothic" charset="-127"/>
                <a:cs typeface="Nanum Gothic" charset="-127"/>
              </a:rPr>
              <a:t>: </a:t>
            </a:r>
          </a:p>
        </p:txBody>
      </p:sp>
      <p:sp>
        <p:nvSpPr>
          <p:cNvPr id="9" name="TextBox 8"/>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68501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4-1</a:t>
            </a:r>
            <a:endParaRPr lang="ko-KR" altLang="en-US" b="1"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19</a:t>
            </a:fld>
            <a:endParaRPr lang="ko-KR" altLang="en-US" dirty="0"/>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Content Placeholder 6">
            <a:extLst>
              <a:ext uri="{FF2B5EF4-FFF2-40B4-BE49-F238E27FC236}">
                <a16:creationId xmlns:a16="http://schemas.microsoft.com/office/drawing/2014/main" id="{DC80811A-9E50-5C4C-A7DC-887D87FB13EA}"/>
              </a:ext>
            </a:extLst>
          </p:cNvPr>
          <p:cNvSpPr>
            <a:spLocks noGrp="1"/>
          </p:cNvSpPr>
          <p:nvPr>
            <p:ph idx="1"/>
          </p:nvPr>
        </p:nvSpPr>
        <p:spPr>
          <a:xfrm>
            <a:off x="650239" y="3582649"/>
            <a:ext cx="11704322" cy="4302178"/>
          </a:xfrm>
        </p:spPr>
        <p:txBody>
          <a:bodyPr anchor="ctr">
            <a:normAutofit/>
          </a:bodyPr>
          <a:lstStyle/>
          <a:p>
            <a:pPr marL="571500" indent="-571500">
              <a:buFont typeface="Arial" panose="020B0604020202020204" pitchFamily="34" charset="0"/>
              <a:buChar char="•"/>
            </a:pPr>
            <a:r>
              <a:rPr lang="ko-KR" altLang="en-US" sz="2800" dirty="0"/>
              <a:t>업무 </a:t>
            </a:r>
            <a:r>
              <a:rPr lang="en-US" altLang="ko-KR" sz="2800" dirty="0"/>
              <a:t>id 3, 4, 5</a:t>
            </a:r>
            <a:r>
              <a:rPr lang="ko-KR" altLang="en-US" sz="2800" dirty="0"/>
              <a:t>와 </a:t>
            </a:r>
            <a:r>
              <a:rPr lang="en-US" altLang="ko-KR" sz="2800" dirty="0"/>
              <a:t>6</a:t>
            </a:r>
            <a:r>
              <a:rPr lang="ko-KR" altLang="en-US" sz="2800" dirty="0"/>
              <a:t>에 대하여 앞의 </a:t>
            </a:r>
            <a:r>
              <a:rPr lang="en-US" altLang="ko-KR" sz="2800" dirty="0"/>
              <a:t>slide</a:t>
            </a:r>
            <a:r>
              <a:rPr lang="ko-KR" altLang="en-US" sz="2800" dirty="0"/>
              <a:t>와 같이 </a:t>
            </a:r>
            <a:r>
              <a:rPr lang="ko-KR" altLang="en-US" sz="2800" dirty="0" err="1"/>
              <a:t>기술하십시요</a:t>
            </a:r>
            <a:r>
              <a:rPr lang="en-US" altLang="ko-KR" sz="2800" dirty="0"/>
              <a:t>.</a:t>
            </a:r>
            <a:endParaRPr lang="en-US" sz="2800" dirty="0"/>
          </a:p>
        </p:txBody>
      </p:sp>
    </p:spTree>
    <p:extLst>
      <p:ext uri="{BB962C8B-B14F-4D97-AF65-F5344CB8AC3E}">
        <p14:creationId xmlns:p14="http://schemas.microsoft.com/office/powerpoint/2010/main" val="2794392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chor="ctr"/>
          <a:lstStyle/>
          <a:p>
            <a:r>
              <a:rPr lang="en-US" sz="6000" dirty="0"/>
              <a:t>Schedule*</a:t>
            </a:r>
            <a:endParaRPr lang="ko-KR" altLang="en-US" sz="6000" dirty="0">
              <a:latin typeface="나눔고딕 ExtraBold" panose="020D0904000000000000" pitchFamily="50" charset="-127"/>
              <a:ea typeface="나눔고딕 ExtraBold" panose="020D0904000000000000" pitchFamily="50" charset="-127"/>
            </a:endParaRPr>
          </a:p>
        </p:txBody>
      </p:sp>
      <p:sp>
        <p:nvSpPr>
          <p:cNvPr id="5" name="텍스트 개체 틀 4"/>
          <p:cNvSpPr>
            <a:spLocks noGrp="1"/>
          </p:cNvSpPr>
          <p:nvPr>
            <p:ph sz="half" idx="1"/>
          </p:nvPr>
        </p:nvSpPr>
        <p:spPr>
          <a:xfrm>
            <a:off x="894079" y="2596444"/>
            <a:ext cx="9898839" cy="6188570"/>
          </a:xfrm>
        </p:spPr>
        <p:txBody>
          <a:bodyPr anchor="t">
            <a:normAutofit/>
          </a:bodyPr>
          <a:lstStyle/>
          <a:p>
            <a:pPr marL="342900"/>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0. Seminar Overview </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Overview of the Relational Data Model</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Why DB Design?</a:t>
            </a:r>
            <a:endParaRPr lang="en-US" altLang="ko-KR" sz="2800" dirty="0">
              <a:solidFill>
                <a:schemeClr val="tx2">
                  <a:lumMod val="75000"/>
                </a:schemeClr>
              </a:solidFill>
              <a:latin typeface="Nanum Gothic" panose="020D0604000000000000" pitchFamily="34" charset="-127"/>
              <a:ea typeface="Nanum Gothic" panose="020D0604000000000000" pitchFamily="34" charset="-127"/>
              <a:cs typeface="Nanum Gothic" charset="-127"/>
            </a:endParaRP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Development Process</a:t>
            </a:r>
          </a:p>
          <a:p>
            <a:pPr marL="800100" indent="-457200">
              <a:buAutoNum type="arabicPeriod"/>
            </a:pPr>
            <a:r>
              <a:rPr lang="en-US" sz="2800" dirty="0">
                <a:solidFill>
                  <a:schemeClr val="bg1"/>
                </a:solidFill>
                <a:latin typeface="Nanum Gothic" panose="020D0604000000000000" pitchFamily="34" charset="-127"/>
                <a:ea typeface="Nanum Gothic" panose="020D0604000000000000" pitchFamily="34" charset="-127"/>
                <a:cs typeface="Nanum Gothic" charset="-127"/>
              </a:rPr>
              <a:t>Requirements</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Conceptual Data Model</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cs typeface="Nanum Gothic" charset="-127"/>
              </a:rPr>
              <a:t>Generalization &amp; Specialization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Relational Database Design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Normalization</a:t>
            </a:r>
          </a:p>
          <a:p>
            <a:pPr marL="800100" indent="-457200">
              <a:buAutoNum type="arabicPeriod"/>
            </a:pPr>
            <a:r>
              <a:rPr lang="en-US" sz="2800" dirty="0">
                <a:solidFill>
                  <a:schemeClr val="tx2">
                    <a:lumMod val="75000"/>
                  </a:schemeClr>
                </a:solidFill>
                <a:latin typeface="Nanum Gothic" panose="020D0604000000000000" pitchFamily="34" charset="-127"/>
                <a:ea typeface="Nanum Gothic" panose="020D0604000000000000" pitchFamily="34" charset="-127"/>
              </a:rPr>
              <a:t>Keys and Constraints</a:t>
            </a:r>
            <a:endParaRPr lang="en-US" altLang="ko-KR" sz="2800" dirty="0">
              <a:solidFill>
                <a:schemeClr val="tx2">
                  <a:lumMod val="75000"/>
                </a:schemeClr>
              </a:solidFill>
              <a:latin typeface="Nanum Gothic" panose="020D0604000000000000" pitchFamily="34" charset="-127"/>
              <a:ea typeface="Nanum Gothic" panose="020D0604000000000000" pitchFamily="34" charset="-127"/>
              <a:cs typeface="Nanum Gothic" charset="-127"/>
            </a:endParaRPr>
          </a:p>
        </p:txBody>
      </p:sp>
      <p:sp>
        <p:nvSpPr>
          <p:cNvPr id="7" name="텍스트 개체 틀 4"/>
          <p:cNvSpPr txBox="1">
            <a:spLocks/>
          </p:cNvSpPr>
          <p:nvPr/>
        </p:nvSpPr>
        <p:spPr>
          <a:xfrm>
            <a:off x="7027576" y="2402240"/>
            <a:ext cx="5289929" cy="69813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lvl1pPr marL="904390" indent="-561490" defTabSz="584200">
              <a:spcBef>
                <a:spcPts val="3200"/>
              </a:spcBef>
              <a:buSzPct val="120000"/>
              <a:buChar char="•"/>
              <a:defRPr sz="4200">
                <a:solidFill>
                  <a:srgbClr val="424242"/>
                </a:solidFill>
                <a:latin typeface="나눔고딕OTF"/>
                <a:ea typeface="나눔고딕OTF"/>
                <a:cs typeface="나눔고딕OTF"/>
                <a:sym typeface="나눔고딕OTF"/>
              </a:defRPr>
            </a:lvl1pPr>
            <a:lvl2pPr marL="1429323" indent="-561490" defTabSz="584200">
              <a:spcBef>
                <a:spcPts val="3200"/>
              </a:spcBef>
              <a:buSzPct val="120000"/>
              <a:buChar char="•"/>
              <a:defRPr sz="4200">
                <a:solidFill>
                  <a:srgbClr val="424242"/>
                </a:solidFill>
                <a:latin typeface="나눔고딕OTF"/>
                <a:ea typeface="나눔고딕OTF"/>
                <a:cs typeface="나눔고딕OTF"/>
                <a:sym typeface="나눔고딕OTF"/>
              </a:defRPr>
            </a:lvl2pPr>
            <a:lvl3pPr marL="1937323" indent="-561490" defTabSz="584200">
              <a:spcBef>
                <a:spcPts val="3200"/>
              </a:spcBef>
              <a:buSzPct val="120000"/>
              <a:buChar char="•"/>
              <a:defRPr sz="4200">
                <a:solidFill>
                  <a:srgbClr val="424242"/>
                </a:solidFill>
                <a:latin typeface="나눔고딕OTF"/>
                <a:ea typeface="나눔고딕OTF"/>
                <a:cs typeface="나눔고딕OTF"/>
                <a:sym typeface="나눔고딕OTF"/>
              </a:defRPr>
            </a:lvl3pPr>
            <a:lvl4pPr marL="2462257" indent="-561490" defTabSz="584200">
              <a:spcBef>
                <a:spcPts val="3200"/>
              </a:spcBef>
              <a:buSzPct val="120000"/>
              <a:buChar char="•"/>
              <a:defRPr sz="4200">
                <a:solidFill>
                  <a:srgbClr val="424242"/>
                </a:solidFill>
                <a:latin typeface="나눔고딕OTF"/>
                <a:ea typeface="나눔고딕OTF"/>
                <a:cs typeface="나눔고딕OTF"/>
                <a:sym typeface="나눔고딕OTF"/>
              </a:defRPr>
            </a:lvl4pPr>
            <a:lvl5pPr marL="2987190" indent="-561490" defTabSz="584200">
              <a:spcBef>
                <a:spcPts val="3200"/>
              </a:spcBef>
              <a:buSzPct val="120000"/>
              <a:buChar char="•"/>
              <a:defRPr sz="4200">
                <a:solidFill>
                  <a:srgbClr val="424242"/>
                </a:solidFill>
                <a:latin typeface="나눔고딕OTF"/>
                <a:ea typeface="나눔고딕OTF"/>
                <a:cs typeface="나눔고딕OTF"/>
                <a:sym typeface="나눔고딕OTF"/>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a:lstStyle>
          <a:p>
            <a:pPr marL="342900" indent="0" algn="l">
              <a:buNone/>
            </a:pPr>
            <a:endParaRPr lang="ko-KR" altLang="en-US" sz="1800" b="1" dirty="0"/>
          </a:p>
        </p:txBody>
      </p:sp>
      <p:sp>
        <p:nvSpPr>
          <p:cNvPr id="10" name="TextBox 9"/>
          <p:cNvSpPr txBox="1"/>
          <p:nvPr/>
        </p:nvSpPr>
        <p:spPr>
          <a:xfrm>
            <a:off x="7333884" y="9083505"/>
            <a:ext cx="502067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600" dirty="0">
                <a:solidFill>
                  <a:srgbClr val="FF0000"/>
                </a:solidFill>
                <a:latin typeface="나눔명조" panose="02020603020101020101" pitchFamily="18" charset="-127"/>
                <a:ea typeface="나눔명조" panose="02020603020101020101" pitchFamily="18" charset="-127"/>
              </a:rPr>
              <a:t>*subject</a:t>
            </a:r>
            <a:r>
              <a:rPr lang="ko-KR" altLang="en-US" sz="1600" dirty="0">
                <a:solidFill>
                  <a:srgbClr val="FF0000"/>
                </a:solidFill>
                <a:latin typeface="나눔명조" panose="02020603020101020101" pitchFamily="18" charset="-127"/>
                <a:ea typeface="나눔명조" panose="02020603020101020101" pitchFamily="18" charset="-127"/>
              </a:rPr>
              <a:t> </a:t>
            </a:r>
            <a:r>
              <a:rPr lang="en-US" altLang="ko-KR" sz="1600" dirty="0">
                <a:solidFill>
                  <a:srgbClr val="FF0000"/>
                </a:solidFill>
                <a:latin typeface="나눔명조" panose="02020603020101020101" pitchFamily="18" charset="-127"/>
                <a:ea typeface="나눔명조" panose="02020603020101020101" pitchFamily="18" charset="-127"/>
              </a:rPr>
              <a:t>to change without notification</a:t>
            </a:r>
            <a:endParaRPr kumimoji="0" lang="ko-KR" altLang="en-US" sz="1600" b="0" i="0" u="none" strike="noStrike" cap="none" spc="0" normalizeH="0" baseline="0" dirty="0">
              <a:ln>
                <a:noFill/>
              </a:ln>
              <a:solidFill>
                <a:srgbClr val="FF0000"/>
              </a:solidFill>
              <a:effectLst/>
              <a:uFillTx/>
              <a:latin typeface="나눔명조" panose="02020603020101020101" pitchFamily="18" charset="-127"/>
              <a:ea typeface="나눔명조" panose="02020603020101020101" pitchFamily="18" charset="-127"/>
              <a:sym typeface="American Typewriter"/>
            </a:endParaRPr>
          </a:p>
        </p:txBody>
      </p:sp>
    </p:spTree>
    <p:extLst>
      <p:ext uri="{BB962C8B-B14F-4D97-AF65-F5344CB8AC3E}">
        <p14:creationId xmlns:p14="http://schemas.microsoft.com/office/powerpoint/2010/main" val="37267669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Objective of the System?</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2"/>
            <a:ext cx="11379200" cy="7314600"/>
          </a:xfrm>
        </p:spPr>
        <p:txBody>
          <a:bodyPr>
            <a:noAutofit/>
          </a:bodyPr>
          <a:lstStyle/>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휴학 신청 및 승인 서비스 시스템은 우리가 기록하기로 결정한 정보의 양에 따라 아주 작거나 매우 클 수 있습니다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개발자의 모자를 사용하여 주요 목표를 정리하고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모든 것을 포괄하는 솔루션과 반대로</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실용적인 솔루션을 제공해야합니다 </a:t>
            </a:r>
            <a:endParaRPr lang="en-US" altLang="ko-KR" sz="2800" dirty="0">
              <a:latin typeface="나눔고딕" panose="020D0604000000000000" pitchFamily="50" charset="-127"/>
              <a:ea typeface="나눔고딕" panose="020D0604000000000000" pitchFamily="50" charset="-127"/>
            </a:endParaRP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한 가지 공통적인 문제는 질문할 때 사용자는 시스템의 범위를 확대하여 점점 더 많이 포함시키는 것에 열중하게 될 수 있다는 것입니다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i="1" dirty="0" err="1">
                <a:latin typeface="나눔고딕" panose="020D0604000000000000" pitchFamily="50" charset="-127"/>
                <a:ea typeface="나눔고딕" panose="020D0604000000000000" pitchFamily="50" charset="-127"/>
              </a:rPr>
              <a:t>자동화될</a:t>
            </a:r>
            <a:r>
              <a:rPr lang="ko-KR" altLang="en-US" sz="2800" i="1" dirty="0">
                <a:latin typeface="나눔고딕" panose="020D0604000000000000" pitchFamily="50" charset="-127"/>
                <a:ea typeface="나눔고딕" panose="020D0604000000000000" pitchFamily="50" charset="-127"/>
              </a:rPr>
              <a:t> 수 있는 </a:t>
            </a:r>
            <a:r>
              <a:rPr lang="ko-KR" altLang="en-US" sz="2800" dirty="0">
                <a:latin typeface="나눔고딕" panose="020D0604000000000000" pitchFamily="50" charset="-127"/>
                <a:ea typeface="나눔고딕" panose="020D0604000000000000" pitchFamily="50" charset="-127"/>
              </a:rPr>
              <a:t>모든 것을 </a:t>
            </a:r>
            <a:r>
              <a:rPr lang="ko-KR" altLang="en-US" sz="2800" i="1" dirty="0">
                <a:latin typeface="나눔고딕" panose="020D0604000000000000" pitchFamily="50" charset="-127"/>
                <a:ea typeface="나눔고딕" panose="020D0604000000000000" pitchFamily="50" charset="-127"/>
              </a:rPr>
              <a:t>자동화해야 하는 것</a:t>
            </a:r>
            <a:r>
              <a:rPr lang="ko-KR" altLang="en-US" sz="2800" dirty="0">
                <a:latin typeface="나눔고딕" panose="020D0604000000000000" pitchFamily="50" charset="-127"/>
                <a:ea typeface="나눔고딕" panose="020D0604000000000000" pitchFamily="50" charset="-127"/>
              </a:rPr>
              <a:t>으로 이해하지 않는 것이 중요합니다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분석의 초기 단계에서는 문제의 범위를 가능한 작고 엄격하게 정의하는 것이 좋습니다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가장 시급한 요구 사항을 먼저 만족시켜야 합니다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데이터베이스를 개발하기 위한 초기 목표는 </a:t>
            </a:r>
            <a:r>
              <a:rPr lang="en-US" altLang="ko-KR" sz="2800" dirty="0">
                <a:latin typeface="나눔고딕" panose="020D0604000000000000" pitchFamily="50" charset="-127"/>
                <a:ea typeface="나눔고딕" panose="020D0604000000000000" pitchFamily="50" charset="-127"/>
              </a:rPr>
              <a:t>As-Is</a:t>
            </a:r>
            <a:r>
              <a:rPr lang="ko-KR" altLang="en-US" sz="2800" dirty="0">
                <a:latin typeface="나눔고딕" panose="020D0604000000000000" pitchFamily="50" charset="-127"/>
                <a:ea typeface="나눔고딕" panose="020D0604000000000000" pitchFamily="50" charset="-127"/>
              </a:rPr>
              <a:t>의 서비스를 개선하는 데 있습니다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즉 사용자에게 신청의 처리 업무와 처리 상황을 알려주고</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r>
              <a:rPr lang="ko-KR" altLang="en-US" sz="2800" dirty="0" err="1">
                <a:latin typeface="나눔고딕" panose="020D0604000000000000" pitchFamily="50" charset="-127"/>
                <a:ea typeface="나눔고딕" panose="020D0604000000000000" pitchFamily="50" charset="-127"/>
              </a:rPr>
              <a:t>사용자별로</a:t>
            </a:r>
            <a:r>
              <a:rPr lang="ko-KR" altLang="en-US" sz="2800" dirty="0">
                <a:latin typeface="나눔고딕" panose="020D0604000000000000" pitchFamily="50" charset="-127"/>
                <a:ea typeface="나눔고딕" panose="020D0604000000000000" pitchFamily="50" charset="-127"/>
              </a:rPr>
              <a:t> 가장 적합한 </a:t>
            </a:r>
            <a:r>
              <a:rPr lang="en-US" altLang="ko-KR" sz="2800" dirty="0">
                <a:latin typeface="나눔고딕" panose="020D0604000000000000" pitchFamily="50" charset="-127"/>
                <a:ea typeface="나눔고딕" panose="020D0604000000000000" pitchFamily="50" charset="-127"/>
              </a:rPr>
              <a:t>UI</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제공하는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필요에 따라 </a:t>
            </a:r>
            <a:r>
              <a:rPr lang="ko-KR" altLang="en-US" sz="2800" dirty="0" err="1">
                <a:latin typeface="나눔고딕" panose="020D0604000000000000" pitchFamily="50" charset="-127"/>
                <a:ea typeface="나눔고딕" panose="020D0604000000000000" pitchFamily="50" charset="-127"/>
              </a:rPr>
              <a:t>사용자별</a:t>
            </a:r>
            <a:r>
              <a:rPr lang="ko-KR" altLang="en-US" sz="2800" dirty="0">
                <a:latin typeface="나눔고딕" panose="020D0604000000000000" pitchFamily="50" charset="-127"/>
                <a:ea typeface="나눔고딕" panose="020D0604000000000000" pitchFamily="50" charset="-127"/>
              </a:rPr>
              <a:t> 업무 처리에 관련된 요약 통계를 제공하는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이 정보를 통해 학교는 일부 추세를 파악하고 적절하게 학생 지도에 활용할 수 있습니다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20</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Objective of </a:t>
            </a:r>
            <a:r>
              <a:rPr lang="en-US" sz="1800" i="1">
                <a:solidFill>
                  <a:schemeClr val="tx1"/>
                </a:solidFill>
                <a:latin typeface="Nanum Gothic" charset="-127"/>
                <a:ea typeface="Nanum Gothic" charset="-127"/>
                <a:cs typeface="Nanum Gothic" charset="-127"/>
              </a:rPr>
              <a:t>the System?</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760769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259174"/>
            <a:ext cx="11379200" cy="5876144"/>
          </a:xfrm>
        </p:spPr>
        <p:txBody>
          <a:bodyPr anchor="ctr">
            <a:normAutofit/>
          </a:bodyPr>
          <a:lstStyle/>
          <a:p>
            <a:pPr marL="571500" indent="-571500">
              <a:spcAft>
                <a:spcPts val="600"/>
              </a:spcAft>
              <a:buFont typeface="Arial" charset="0"/>
              <a:buChar char="•"/>
            </a:pP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휴학에 대해 어떤 통계를 원하십니까</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와 같은 질문은 사용자로부터 적절한 세부 정보를 이끌어 내지 못할 수도 있습니다</a:t>
            </a:r>
            <a:r>
              <a:rPr lang="en-US" altLang="ko-KR" sz="2800" dirty="0">
                <a:latin typeface="나눔고딕" panose="020D0604000000000000" pitchFamily="50" charset="-127"/>
                <a:ea typeface="나눔고딕" panose="020D0604000000000000" pitchFamily="50" charset="-127"/>
              </a:rPr>
              <a:t>.</a:t>
            </a:r>
          </a:p>
          <a:p>
            <a:pPr marL="571500" indent="-5715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기간 내에 개발 가능한 것을 생각하고 좀 더 구체적인 질문을 시도해보십시오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b="0" dirty="0">
                <a:latin typeface="나눔고딕" panose="020D0604000000000000" pitchFamily="50" charset="-127"/>
                <a:ea typeface="나눔고딕" panose="020D0604000000000000" pitchFamily="50" charset="-127"/>
              </a:rPr>
              <a:t>이번 학기에 휴학 신청한 학생 중 승인을 받지 못한 학생은 몇 </a:t>
            </a:r>
            <a:r>
              <a:rPr lang="en-US" altLang="ko-KR" sz="2400" b="0" dirty="0">
                <a:latin typeface="나눔고딕" panose="020D0604000000000000" pitchFamily="50" charset="-127"/>
                <a:ea typeface="나눔고딕" panose="020D0604000000000000" pitchFamily="50" charset="-127"/>
              </a:rPr>
              <a:t>%</a:t>
            </a:r>
            <a:r>
              <a:rPr lang="ko-KR" altLang="en-US" sz="2400" b="0" dirty="0">
                <a:latin typeface="나눔고딕" panose="020D0604000000000000" pitchFamily="50" charset="-127"/>
                <a:ea typeface="나눔고딕" panose="020D0604000000000000" pitchFamily="50" charset="-127"/>
              </a:rPr>
              <a:t>입니까</a:t>
            </a:r>
            <a:r>
              <a:rPr lang="en-US" altLang="ko-KR" sz="2400" b="0" dirty="0">
                <a:latin typeface="나눔고딕" panose="020D0604000000000000" pitchFamily="50" charset="-127"/>
                <a:ea typeface="나눔고딕" panose="020D0604000000000000" pitchFamily="50" charset="-127"/>
              </a:rPr>
              <a:t>?</a:t>
            </a:r>
            <a:r>
              <a:rPr lang="ko-KR" altLang="en-US" sz="2400" b="0" dirty="0">
                <a:latin typeface="나눔고딕" panose="020D0604000000000000" pitchFamily="50" charset="-127"/>
                <a:ea typeface="나눔고딕" panose="020D0604000000000000" pitchFamily="50" charset="-127"/>
              </a:rPr>
              <a:t> </a:t>
            </a:r>
            <a:endParaRPr lang="en-US" altLang="ko-KR" sz="24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dirty="0">
                <a:latin typeface="나눔고딕" panose="020D0604000000000000" pitchFamily="50" charset="-127"/>
                <a:ea typeface="나눔고딕" panose="020D0604000000000000" pitchFamily="50" charset="-127"/>
              </a:rPr>
              <a:t>이번 학기에 휴학 연장을 신청한 학생은 몇 명이며 이는 휴학을 종료하는 학생 중 몇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입니까</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a:p>
            <a:pPr lvl="2">
              <a:spcAft>
                <a:spcPts val="600"/>
              </a:spcAft>
              <a:buFont typeface="Courier New" panose="02070309020205020404" pitchFamily="49" charset="0"/>
              <a:buChar char="o"/>
            </a:pPr>
            <a:r>
              <a:rPr lang="ko-KR" altLang="en-US" sz="2400" b="0" dirty="0">
                <a:latin typeface="나눔고딕" panose="020D0604000000000000" pitchFamily="50" charset="-127"/>
                <a:ea typeface="나눔고딕" panose="020D0604000000000000" pitchFamily="50" charset="-127"/>
              </a:rPr>
              <a:t>과거 </a:t>
            </a:r>
            <a:r>
              <a:rPr lang="en-US" altLang="ko-KR" sz="2400" b="0" dirty="0">
                <a:latin typeface="나눔고딕" panose="020D0604000000000000" pitchFamily="50" charset="-127"/>
                <a:ea typeface="나눔고딕" panose="020D0604000000000000" pitchFamily="50" charset="-127"/>
              </a:rPr>
              <a:t>4</a:t>
            </a:r>
            <a:r>
              <a:rPr lang="ko-KR" altLang="en-US" sz="2400" b="0" dirty="0">
                <a:latin typeface="나눔고딕" panose="020D0604000000000000" pitchFamily="50" charset="-127"/>
                <a:ea typeface="나눔고딕" panose="020D0604000000000000" pitchFamily="50" charset="-127"/>
              </a:rPr>
              <a:t>년 동안 학과별 </a:t>
            </a:r>
            <a:r>
              <a:rPr lang="ko-KR" altLang="en-US" sz="2400" b="0" dirty="0" err="1">
                <a:latin typeface="나눔고딕" panose="020D0604000000000000" pitchFamily="50" charset="-127"/>
                <a:ea typeface="나눔고딕" panose="020D0604000000000000" pitchFamily="50" charset="-127"/>
              </a:rPr>
              <a:t>학기별</a:t>
            </a:r>
            <a:r>
              <a:rPr lang="ko-KR" altLang="en-US" sz="2400" b="0" dirty="0">
                <a:latin typeface="나눔고딕" panose="020D0604000000000000" pitchFamily="50" charset="-127"/>
                <a:ea typeface="나눔고딕" panose="020D0604000000000000" pitchFamily="50" charset="-127"/>
              </a:rPr>
              <a:t> 휴학생 비율은</a:t>
            </a:r>
            <a:r>
              <a:rPr lang="en-US" altLang="ko-KR" sz="2400" b="0" dirty="0">
                <a:latin typeface="나눔고딕" panose="020D0604000000000000" pitchFamily="50" charset="-127"/>
                <a:ea typeface="나눔고딕" panose="020D0604000000000000" pitchFamily="50" charset="-127"/>
              </a:rPr>
              <a:t>?</a:t>
            </a:r>
          </a:p>
          <a:p>
            <a:pPr lvl="2">
              <a:spcAft>
                <a:spcPts val="600"/>
              </a:spcAft>
              <a:buFont typeface="Courier New" panose="02070309020205020404" pitchFamily="49" charset="0"/>
              <a:buChar char="o"/>
            </a:pPr>
            <a:r>
              <a:rPr lang="ko-KR" altLang="en-US" sz="2400" dirty="0">
                <a:latin typeface="나눔고딕" panose="020D0604000000000000" pitchFamily="50" charset="-127"/>
                <a:ea typeface="나눔고딕" panose="020D0604000000000000" pitchFamily="50" charset="-127"/>
              </a:rPr>
              <a:t>과거 </a:t>
            </a:r>
            <a:r>
              <a:rPr lang="en-US" altLang="ko-KR" sz="2400" dirty="0">
                <a:latin typeface="나눔고딕" panose="020D0604000000000000" pitchFamily="50" charset="-127"/>
                <a:ea typeface="나눔고딕" panose="020D0604000000000000" pitchFamily="50" charset="-127"/>
              </a:rPr>
              <a:t>4</a:t>
            </a:r>
            <a:r>
              <a:rPr lang="ko-KR" altLang="en-US" sz="2400" dirty="0">
                <a:latin typeface="나눔고딕" panose="020D0604000000000000" pitchFamily="50" charset="-127"/>
                <a:ea typeface="나눔고딕" panose="020D0604000000000000" pitchFamily="50" charset="-127"/>
              </a:rPr>
              <a:t>년 동안 군 휴학을 제외한 남녀별 휴학생 수와 각각 비율은</a:t>
            </a:r>
            <a:r>
              <a:rPr lang="en-US" altLang="ko-KR" sz="2400" b="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21</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Objective of </a:t>
            </a:r>
            <a:r>
              <a:rPr lang="en-US" sz="1800" i="1">
                <a:solidFill>
                  <a:schemeClr val="tx1"/>
                </a:solidFill>
                <a:latin typeface="Nanum Gothic" charset="-127"/>
                <a:ea typeface="Nanum Gothic" charset="-127"/>
                <a:cs typeface="Nanum Gothic" charset="-127"/>
              </a:rPr>
              <a:t>the System?</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6" name="TextBox 5">
            <a:extLst>
              <a:ext uri="{FF2B5EF4-FFF2-40B4-BE49-F238E27FC236}">
                <a16:creationId xmlns:a16="http://schemas.microsoft.com/office/drawing/2014/main" id="{4FB6ACAC-BE9E-A045-A848-974D9D7A0217}"/>
              </a:ext>
            </a:extLst>
          </p:cNvPr>
          <p:cNvSpPr txBox="1"/>
          <p:nvPr/>
        </p:nvSpPr>
        <p:spPr>
          <a:xfrm>
            <a:off x="1279421" y="7232262"/>
            <a:ext cx="10855607" cy="2062103"/>
          </a:xfrm>
          <a:prstGeom prst="rect">
            <a:avLst/>
          </a:prstGeom>
          <a:noFill/>
        </p:spPr>
        <p:txBody>
          <a:bodyPr wrap="square" rtlCol="0">
            <a:spAutoFit/>
          </a:bodyPr>
          <a:lstStyle/>
          <a:p>
            <a:pPr algn="l"/>
            <a:r>
              <a:rPr lang="ko-KR" altLang="en-US" sz="3200" b="1" i="1" dirty="0">
                <a:solidFill>
                  <a:schemeClr val="bg1"/>
                </a:solidFill>
                <a:latin typeface="Nanum Gothic" charset="-127"/>
                <a:ea typeface="Nanum Gothic" charset="-127"/>
                <a:cs typeface="Nanum Gothic" charset="-127"/>
              </a:rPr>
              <a:t>업무처리 시간에 대하여 분석할 수 있다면</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어떤 업무에서 많은 시간이 소요되는 가를 알 수 있고</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이 업무를 간편화 또는 신속하게 처리함으로써 보다 바람직한 서비스를 제공할 수 있습니다</a:t>
            </a:r>
            <a:r>
              <a:rPr lang="en-US" altLang="ko-KR" sz="3200" b="1" i="1" dirty="0">
                <a:solidFill>
                  <a:schemeClr val="bg1"/>
                </a:solidFill>
                <a:latin typeface="Nanum Gothic" charset="-127"/>
                <a:ea typeface="Nanum Gothic" charset="-127"/>
                <a:cs typeface="Nanum Gothic" charset="-127"/>
              </a:rPr>
              <a:t>.</a:t>
            </a:r>
            <a:r>
              <a:rPr lang="ko-KR" altLang="en-US" sz="3200" b="1" i="1" dirty="0">
                <a:solidFill>
                  <a:schemeClr val="bg1"/>
                </a:solidFill>
                <a:latin typeface="Nanum Gothic" charset="-127"/>
                <a:ea typeface="Nanum Gothic" charset="-127"/>
                <a:cs typeface="Nanum Gothic" charset="-127"/>
              </a:rPr>
              <a:t> </a:t>
            </a:r>
            <a:endParaRPr lang="ko-KR" altLang="en-US" sz="32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170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Century Gothic" charset="0"/>
                <a:ea typeface="Century Gothic" charset="0"/>
                <a:cs typeface="Century Gothic" charset="0"/>
              </a:rPr>
              <a:t>What Data are Required to Satisfy the Objective?</a:t>
            </a:r>
            <a:endParaRPr lang="ko-KR" altLang="en-US" b="1" dirty="0">
              <a:latin typeface="Century Gothic" charset="0"/>
              <a:ea typeface="Century Gothic" charset="0"/>
              <a:cs typeface="Century Gothic" charset="0"/>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22</a:t>
            </a:fld>
            <a:endParaRPr lang="ko-KR" altLang="en-US" dirty="0"/>
          </a:p>
        </p:txBody>
      </p:sp>
      <p:sp>
        <p:nvSpPr>
          <p:cNvPr id="6" name="TextBox 5"/>
          <p:cNvSpPr txBox="1"/>
          <p:nvPr/>
        </p:nvSpPr>
        <p:spPr>
          <a:xfrm>
            <a:off x="972186" y="3515713"/>
            <a:ext cx="10958017" cy="1384995"/>
          </a:xfrm>
          <a:prstGeom prst="rect">
            <a:avLst/>
          </a:prstGeom>
          <a:noFill/>
        </p:spPr>
        <p:txBody>
          <a:bodyPr wrap="square" rtlCol="0">
            <a:spAutoFit/>
          </a:bodyPr>
          <a:lstStyle/>
          <a:p>
            <a:pPr algn="l"/>
            <a:r>
              <a:rPr lang="ko-KR" altLang="en-US" sz="2800" dirty="0" err="1">
                <a:solidFill>
                  <a:schemeClr val="bg1"/>
                </a:solidFill>
                <a:latin typeface="Nanum Gothic" charset="-127"/>
                <a:ea typeface="Nanum Gothic" charset="-127"/>
                <a:cs typeface="Nanum Gothic" charset="-127"/>
              </a:rPr>
              <a:t>년별</a:t>
            </a:r>
            <a:r>
              <a:rPr lang="ko-KR" altLang="en-US" sz="2800" dirty="0">
                <a:solidFill>
                  <a:schemeClr val="bg1"/>
                </a:solidFill>
                <a:latin typeface="Nanum Gothic" charset="-127"/>
                <a:ea typeface="Nanum Gothic" charset="-127"/>
                <a:cs typeface="Nanum Gothic" charset="-127"/>
              </a:rPr>
              <a:t> 또는 </a:t>
            </a:r>
            <a:r>
              <a:rPr lang="ko-KR" altLang="en-US" sz="2800" dirty="0" err="1">
                <a:solidFill>
                  <a:schemeClr val="bg1"/>
                </a:solidFill>
                <a:latin typeface="Nanum Gothic" charset="-127"/>
                <a:ea typeface="Nanum Gothic" charset="-127"/>
                <a:cs typeface="Nanum Gothic" charset="-127"/>
              </a:rPr>
              <a:t>학기별</a:t>
            </a:r>
            <a:r>
              <a:rPr lang="ko-KR" altLang="en-US" sz="2800" dirty="0">
                <a:solidFill>
                  <a:schemeClr val="bg1"/>
                </a:solidFill>
                <a:latin typeface="Nanum Gothic" charset="-127"/>
                <a:ea typeface="Nanum Gothic" charset="-127"/>
                <a:cs typeface="Nanum Gothic" charset="-127"/>
              </a:rPr>
              <a:t> 통계를 제공하려면 날짜를 기록해야 합니다</a:t>
            </a:r>
            <a:r>
              <a:rPr lang="en-US" altLang="ko-KR" sz="2800" dirty="0">
                <a:solidFill>
                  <a:schemeClr val="bg1"/>
                </a:solidFill>
                <a:latin typeface="Nanum Gothic" charset="-127"/>
                <a:ea typeface="Nanum Gothic" charset="-127"/>
                <a:cs typeface="Nanum Gothic" charset="-127"/>
              </a:rPr>
              <a:t>. </a:t>
            </a:r>
            <a:r>
              <a:rPr lang="ko-KR" altLang="en-US" sz="2800" dirty="0">
                <a:solidFill>
                  <a:schemeClr val="bg1"/>
                </a:solidFill>
                <a:latin typeface="Nanum Gothic" charset="-127"/>
                <a:ea typeface="Nanum Gothic" charset="-127"/>
                <a:cs typeface="Nanum Gothic" charset="-127"/>
              </a:rPr>
              <a:t>또한 어떤  목적에서 든 휴학 </a:t>
            </a:r>
            <a:r>
              <a:rPr lang="ko-KR" altLang="en-US" sz="2800" dirty="0" err="1">
                <a:solidFill>
                  <a:schemeClr val="bg1"/>
                </a:solidFill>
                <a:latin typeface="Nanum Gothic" charset="-127"/>
                <a:ea typeface="Nanum Gothic" charset="-127"/>
                <a:cs typeface="Nanum Gothic" charset="-127"/>
              </a:rPr>
              <a:t>사유별</a:t>
            </a:r>
            <a:r>
              <a:rPr lang="ko-KR" altLang="en-US" sz="2800" dirty="0">
                <a:solidFill>
                  <a:schemeClr val="bg1"/>
                </a:solidFill>
                <a:latin typeface="Nanum Gothic" charset="-127"/>
                <a:ea typeface="Nanum Gothic" charset="-127"/>
                <a:cs typeface="Nanum Gothic" charset="-127"/>
              </a:rPr>
              <a:t> 통계를  원하면</a:t>
            </a:r>
            <a:r>
              <a:rPr lang="en-US" altLang="ko-KR" sz="2800" dirty="0">
                <a:solidFill>
                  <a:schemeClr val="bg1"/>
                </a:solidFill>
                <a:latin typeface="Nanum Gothic" charset="-127"/>
                <a:ea typeface="Nanum Gothic" charset="-127"/>
                <a:cs typeface="Nanum Gothic" charset="-127"/>
              </a:rPr>
              <a:t>,</a:t>
            </a:r>
            <a:r>
              <a:rPr lang="ko-KR" altLang="en-US" sz="2800" dirty="0">
                <a:solidFill>
                  <a:schemeClr val="bg1"/>
                </a:solidFill>
                <a:latin typeface="Nanum Gothic" charset="-127"/>
                <a:ea typeface="Nanum Gothic" charset="-127"/>
                <a:cs typeface="Nanum Gothic" charset="-127"/>
              </a:rPr>
              <a:t> 휴학 사유를 선택목록에서 선택할 수 있어 이를 쉽게 분류할 수 있도록 하여야 합니다</a:t>
            </a:r>
            <a:r>
              <a:rPr lang="en-US" altLang="ko-KR" sz="2800" dirty="0">
                <a:solidFill>
                  <a:schemeClr val="bg1"/>
                </a:solidFill>
                <a:latin typeface="Nanum Gothic" charset="-127"/>
                <a:ea typeface="Nanum Gothic" charset="-127"/>
                <a:cs typeface="Nanum Gothic" charset="-127"/>
              </a:rPr>
              <a:t>.</a:t>
            </a:r>
            <a:endParaRPr lang="ko-KR" altLang="en-US" sz="2800" dirty="0">
              <a:solidFill>
                <a:schemeClr val="bg1"/>
              </a:solidFill>
              <a:latin typeface="Nanum Gothic" charset="-127"/>
              <a:ea typeface="Nanum Gothic" charset="-127"/>
              <a:cs typeface="Nanum Gothic" charset="-127"/>
            </a:endParaRPr>
          </a:p>
        </p:txBody>
      </p:sp>
      <p:sp>
        <p:nvSpPr>
          <p:cNvPr id="7" name="TextBox 6"/>
          <p:cNvSpPr txBox="1"/>
          <p:nvPr/>
        </p:nvSpPr>
        <p:spPr>
          <a:xfrm>
            <a:off x="972186" y="2491599"/>
            <a:ext cx="10958017" cy="523220"/>
          </a:xfrm>
          <a:prstGeom prst="rect">
            <a:avLst/>
          </a:prstGeom>
          <a:noFill/>
        </p:spPr>
        <p:txBody>
          <a:bodyPr wrap="square" rtlCol="0">
            <a:spAutoFit/>
          </a:bodyPr>
          <a:lstStyle/>
          <a:p>
            <a:pPr algn="l"/>
            <a:r>
              <a:rPr lang="ko-KR" altLang="en-US" sz="2800" b="1" dirty="0" err="1">
                <a:solidFill>
                  <a:schemeClr val="bg1"/>
                </a:solidFill>
                <a:latin typeface="Nanum Gothic" charset="-127"/>
                <a:ea typeface="Nanum Gothic" charset="-127"/>
                <a:cs typeface="Nanum Gothic" charset="-127"/>
              </a:rPr>
              <a:t>휴학신청서</a:t>
            </a:r>
            <a:r>
              <a:rPr lang="ko-KR" altLang="en-US" sz="2800" b="1" dirty="0">
                <a:solidFill>
                  <a:schemeClr val="bg1"/>
                </a:solidFill>
                <a:latin typeface="Nanum Gothic" charset="-127"/>
                <a:ea typeface="Nanum Gothic" charset="-127"/>
                <a:cs typeface="Nanum Gothic" charset="-127"/>
              </a:rPr>
              <a:t> 접수</a:t>
            </a:r>
            <a:r>
              <a:rPr lang="en-US" altLang="ko-KR" sz="2800" b="1" dirty="0">
                <a:solidFill>
                  <a:schemeClr val="bg1"/>
                </a:solidFill>
                <a:latin typeface="Nanum Gothic" charset="-127"/>
                <a:ea typeface="Nanum Gothic" charset="-127"/>
                <a:cs typeface="Nanum Gothic" charset="-127"/>
              </a:rPr>
              <a:t>: </a:t>
            </a:r>
          </a:p>
        </p:txBody>
      </p:sp>
      <p:sp>
        <p:nvSpPr>
          <p:cNvPr id="8" name="TextBox 7"/>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Required </a:t>
            </a:r>
            <a:r>
              <a:rPr lang="mr-IN" sz="1800"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0365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23</a:t>
            </a:fld>
            <a:endParaRPr lang="ko-KR" altLang="en-US" dirty="0"/>
          </a:p>
        </p:txBody>
      </p:sp>
      <p:sp>
        <p:nvSpPr>
          <p:cNvPr id="6" name="TextBox 5"/>
          <p:cNvSpPr txBox="1"/>
          <p:nvPr/>
        </p:nvSpPr>
        <p:spPr>
          <a:xfrm>
            <a:off x="972186" y="2521338"/>
            <a:ext cx="10958017" cy="1569660"/>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신청에서 접수까지 소요된 시간을 기록하기 위하여는 접수 완료 시각을 기록하여야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또한 필요하다면 미흡하여 반려되는 사유를 시각과 함께 기록할 수 있어야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또한 접수 담당자를 알 수 있어야 하므로 접수한 사용자 </a:t>
            </a:r>
            <a:r>
              <a:rPr lang="en-US" altLang="ko-KR" sz="2400" dirty="0">
                <a:solidFill>
                  <a:schemeClr val="bg1"/>
                </a:solidFill>
                <a:latin typeface="Nanum Gothic" charset="-127"/>
                <a:ea typeface="Nanum Gothic" charset="-127"/>
                <a:cs typeface="Nanum Gothic" charset="-127"/>
              </a:rPr>
              <a:t>id</a:t>
            </a:r>
            <a:r>
              <a:rPr lang="ko-KR" altLang="en-US" sz="2400" dirty="0">
                <a:solidFill>
                  <a:schemeClr val="bg1"/>
                </a:solidFill>
                <a:latin typeface="Nanum Gothic" charset="-127"/>
                <a:ea typeface="Nanum Gothic" charset="-127"/>
                <a:cs typeface="Nanum Gothic" charset="-127"/>
              </a:rPr>
              <a:t>도 기록하여야 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endParaRPr lang="en-US" altLang="ko-KR"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1497225"/>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신청서 검토 및 접수</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85178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24</a:t>
            </a:fld>
            <a:endParaRPr lang="ko-KR" altLang="en-US" dirty="0"/>
          </a:p>
        </p:txBody>
      </p:sp>
      <p:sp>
        <p:nvSpPr>
          <p:cNvPr id="6" name="TextBox 5"/>
          <p:cNvSpPr txBox="1"/>
          <p:nvPr/>
        </p:nvSpPr>
        <p:spPr>
          <a:xfrm>
            <a:off x="972186" y="2009281"/>
            <a:ext cx="10958017" cy="461665"/>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결재 시각을 기록합니다</a:t>
            </a:r>
            <a:r>
              <a:rPr lang="en-US" altLang="ko-KR" sz="2400" dirty="0">
                <a:solidFill>
                  <a:schemeClr val="bg1"/>
                </a:solidFill>
                <a:latin typeface="Nanum Gothic" charset="-127"/>
                <a:ea typeface="Nanum Gothic" charset="-127"/>
                <a:cs typeface="Nanum Gothic" charset="-127"/>
              </a:rPr>
              <a:t>.</a:t>
            </a:r>
            <a:endParaRPr lang="ko-KR" altLang="en-US" sz="2400" dirty="0">
              <a:solidFill>
                <a:schemeClr val="bg1"/>
              </a:solidFill>
              <a:latin typeface="Nanum Gothic" charset="-127"/>
              <a:ea typeface="Nanum Gothic" charset="-127"/>
              <a:cs typeface="Nanum Gothic" charset="-127"/>
            </a:endParaRPr>
          </a:p>
        </p:txBody>
      </p:sp>
      <p:sp>
        <p:nvSpPr>
          <p:cNvPr id="5" name="TextBox 4"/>
          <p:cNvSpPr txBox="1"/>
          <p:nvPr/>
        </p:nvSpPr>
        <p:spPr>
          <a:xfrm>
            <a:off x="972186" y="985168"/>
            <a:ext cx="10958017" cy="530017"/>
          </a:xfrm>
          <a:prstGeom prst="rect">
            <a:avLst/>
          </a:prstGeom>
          <a:noFill/>
        </p:spPr>
        <p:txBody>
          <a:bodyPr wrap="square" rtlCol="0">
            <a:spAutoFit/>
          </a:bodyPr>
          <a:lstStyle/>
          <a:p>
            <a:pPr algn="l"/>
            <a:r>
              <a:rPr lang="ko-KR" altLang="en-US" sz="2800" b="1" dirty="0">
                <a:solidFill>
                  <a:schemeClr val="bg1"/>
                </a:solidFill>
                <a:latin typeface="Nanum Gothic" charset="-127"/>
                <a:ea typeface="Nanum Gothic" charset="-127"/>
                <a:cs typeface="Nanum Gothic" charset="-127"/>
              </a:rPr>
              <a:t>교무처장 결재</a:t>
            </a:r>
            <a:r>
              <a:rPr lang="en-US" altLang="ko-KR" sz="2800" dirty="0">
                <a:solidFill>
                  <a:schemeClr val="bg1"/>
                </a:solidFill>
                <a:latin typeface="Nanum Gothic" charset="-127"/>
                <a:ea typeface="Nanum Gothic" charset="-127"/>
                <a:cs typeface="Nanum Gothic" charset="-127"/>
              </a:rPr>
              <a:t>: </a:t>
            </a:r>
          </a:p>
        </p:txBody>
      </p:sp>
      <p:sp>
        <p:nvSpPr>
          <p:cNvPr id="7" name="TextBox 6"/>
          <p:cNvSpPr txBox="1"/>
          <p:nvPr/>
        </p:nvSpPr>
        <p:spPr>
          <a:xfrm>
            <a:off x="972186" y="6105737"/>
            <a:ext cx="10958017" cy="461665"/>
          </a:xfrm>
          <a:prstGeom prst="rect">
            <a:avLst/>
          </a:prstGeom>
          <a:noFill/>
        </p:spPr>
        <p:txBody>
          <a:bodyPr wrap="square" rtlCol="0">
            <a:spAutoFit/>
          </a:bodyPr>
          <a:lstStyle/>
          <a:p>
            <a:pPr algn="l"/>
            <a:r>
              <a:rPr lang="ko-KR" altLang="en-US" sz="2400" dirty="0">
                <a:solidFill>
                  <a:schemeClr val="bg1"/>
                </a:solidFill>
                <a:latin typeface="Nanum Gothic" charset="-127"/>
                <a:ea typeface="Nanum Gothic" charset="-127"/>
                <a:cs typeface="Nanum Gothic" charset="-127"/>
              </a:rPr>
              <a:t>학적부에도 휴학 기간 및 기록 시간을 저장합니다</a:t>
            </a:r>
            <a:r>
              <a:rPr lang="en-US" altLang="ko-KR" sz="2400" dirty="0">
                <a:solidFill>
                  <a:schemeClr val="bg1"/>
                </a:solidFill>
                <a:latin typeface="Nanum Gothic" charset="-127"/>
                <a:ea typeface="Nanum Gothic" charset="-127"/>
                <a:cs typeface="Nanum Gothic" charset="-127"/>
              </a:rPr>
              <a:t>.</a:t>
            </a:r>
            <a:r>
              <a:rPr lang="ko-KR" altLang="en-US" sz="2400" dirty="0">
                <a:solidFill>
                  <a:schemeClr val="bg1"/>
                </a:solidFill>
                <a:latin typeface="Nanum Gothic" charset="-127"/>
                <a:ea typeface="Nanum Gothic" charset="-127"/>
                <a:cs typeface="Nanum Gothic" charset="-127"/>
              </a:rPr>
              <a:t> </a:t>
            </a:r>
          </a:p>
        </p:txBody>
      </p:sp>
      <p:sp>
        <p:nvSpPr>
          <p:cNvPr id="8" name="TextBox 7"/>
          <p:cNvSpPr txBox="1"/>
          <p:nvPr/>
        </p:nvSpPr>
        <p:spPr>
          <a:xfrm>
            <a:off x="972186" y="5081623"/>
            <a:ext cx="10958017" cy="523220"/>
          </a:xfrm>
          <a:prstGeom prst="rect">
            <a:avLst/>
          </a:prstGeom>
          <a:noFill/>
        </p:spPr>
        <p:txBody>
          <a:bodyPr wrap="square" rtlCol="0">
            <a:spAutoFit/>
          </a:bodyPr>
          <a:lstStyle/>
          <a:p>
            <a:pPr algn="l"/>
            <a:r>
              <a:rPr lang="ko-KR" altLang="en-US" sz="2800" b="1" dirty="0">
                <a:solidFill>
                  <a:schemeClr val="bg1"/>
                </a:solidFill>
                <a:latin typeface="Nanum Gothic" panose="020D0604000000000000" pitchFamily="34" charset="-127"/>
                <a:ea typeface="Nanum Gothic" panose="020D0604000000000000" pitchFamily="34" charset="-127"/>
              </a:rPr>
              <a:t>휴학 통보 및 학적부 기록</a:t>
            </a:r>
            <a:r>
              <a:rPr lang="en-US" altLang="ko-KR" sz="2800" dirty="0">
                <a:solidFill>
                  <a:schemeClr val="bg1"/>
                </a:solidFill>
                <a:latin typeface="Nanum Gothic" charset="-127"/>
                <a:ea typeface="Nanum Gothic" charset="-127"/>
                <a:cs typeface="Nanum Gothic" charset="-127"/>
              </a:rPr>
              <a:t>: </a:t>
            </a:r>
          </a:p>
        </p:txBody>
      </p:sp>
      <p:sp>
        <p:nvSpPr>
          <p:cNvPr id="9" name="TextBox 8"/>
          <p:cNvSpPr txBox="1"/>
          <p:nvPr/>
        </p:nvSpPr>
        <p:spPr>
          <a:xfrm>
            <a:off x="-1" y="0"/>
            <a:ext cx="3080085"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Data Are Involved?</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5558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고딕" panose="020D0604000000000000" pitchFamily="50" charset="-127"/>
                <a:ea typeface="나눔고딕" panose="020D0604000000000000" pitchFamily="50" charset="-127"/>
              </a:rPr>
              <a:t>Exercise 4-2</a:t>
            </a:r>
            <a:endParaRPr lang="ko-KR" altLang="en-US" b="1"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25</a:t>
            </a:fld>
            <a:endParaRPr lang="ko-KR" altLang="en-US" dirty="0"/>
          </a:p>
        </p:txBody>
      </p:sp>
      <p:sp>
        <p:nvSpPr>
          <p:cNvPr id="10" name="TextBox 9">
            <a:extLst>
              <a:ext uri="{FF2B5EF4-FFF2-40B4-BE49-F238E27FC236}">
                <a16:creationId xmlns:a16="http://schemas.microsoft.com/office/drawing/2014/main" id="{F90C7A3F-EC66-5048-BE76-D124913514C7}"/>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Content Placeholder 6">
            <a:extLst>
              <a:ext uri="{FF2B5EF4-FFF2-40B4-BE49-F238E27FC236}">
                <a16:creationId xmlns:a16="http://schemas.microsoft.com/office/drawing/2014/main" id="{DC80811A-9E50-5C4C-A7DC-887D87FB13EA}"/>
              </a:ext>
            </a:extLst>
          </p:cNvPr>
          <p:cNvSpPr>
            <a:spLocks noGrp="1"/>
          </p:cNvSpPr>
          <p:nvPr>
            <p:ph idx="1"/>
          </p:nvPr>
        </p:nvSpPr>
        <p:spPr>
          <a:xfrm>
            <a:off x="650239" y="3582649"/>
            <a:ext cx="11704322" cy="4302178"/>
          </a:xfrm>
        </p:spPr>
        <p:txBody>
          <a:bodyPr anchor="ctr">
            <a:normAutofit/>
          </a:bodyPr>
          <a:lstStyle/>
          <a:p>
            <a:pPr marL="571500" indent="-571500">
              <a:buFont typeface="Arial" panose="020B0604020202020204" pitchFamily="34" charset="0"/>
              <a:buChar char="•"/>
            </a:pPr>
            <a:r>
              <a:rPr lang="ko-KR" altLang="en-US" sz="2800" dirty="0"/>
              <a:t>업무 </a:t>
            </a:r>
            <a:r>
              <a:rPr lang="en-US" altLang="ko-KR" sz="2800" dirty="0"/>
              <a:t>id 3, 4, 5</a:t>
            </a:r>
            <a:r>
              <a:rPr lang="ko-KR" altLang="en-US" sz="2800" dirty="0"/>
              <a:t>와 </a:t>
            </a:r>
            <a:r>
              <a:rPr lang="en-US" altLang="ko-KR" sz="2800" dirty="0"/>
              <a:t>6</a:t>
            </a:r>
            <a:r>
              <a:rPr lang="ko-KR" altLang="en-US" sz="2800" dirty="0"/>
              <a:t>에 대하여 앞의 </a:t>
            </a:r>
            <a:r>
              <a:rPr lang="en-US" altLang="ko-KR" sz="2800" dirty="0"/>
              <a:t>slide</a:t>
            </a:r>
            <a:r>
              <a:rPr lang="ko-KR" altLang="en-US" sz="2800" dirty="0"/>
              <a:t>와 같이 </a:t>
            </a:r>
            <a:r>
              <a:rPr lang="ko-KR" altLang="en-US" sz="2800" dirty="0" err="1"/>
              <a:t>기술하십시요</a:t>
            </a:r>
            <a:r>
              <a:rPr lang="en-US" altLang="ko-KR" sz="2800" dirty="0"/>
              <a:t>.</a:t>
            </a:r>
            <a:endParaRPr lang="en-US" sz="2800" dirty="0"/>
          </a:p>
        </p:txBody>
      </p:sp>
    </p:spTree>
    <p:extLst>
      <p:ext uri="{BB962C8B-B14F-4D97-AF65-F5344CB8AC3E}">
        <p14:creationId xmlns:p14="http://schemas.microsoft.com/office/powerpoint/2010/main" val="424380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87E0FCFB-B33F-4CD9-B1B3-4FED43C6D8C2}" type="slidenum">
              <a:rPr lang="ko-KR" altLang="en-US" smtClean="0"/>
              <a:pPr/>
              <a:t>26</a:t>
            </a:fld>
            <a:endParaRPr lang="ko-KR" altLang="en-US" dirty="0"/>
          </a:p>
        </p:txBody>
      </p:sp>
      <p:sp>
        <p:nvSpPr>
          <p:cNvPr id="5" name="내용 개체 틀 2"/>
          <p:cNvSpPr txBox="1">
            <a:spLocks/>
          </p:cNvSpPr>
          <p:nvPr/>
        </p:nvSpPr>
        <p:spPr>
          <a:xfrm>
            <a:off x="1279420" y="2409463"/>
            <a:ext cx="10445961" cy="6630680"/>
          </a:xfrm>
          <a:prstGeom prst="rect">
            <a:avLst/>
          </a:prstGeom>
        </p:spPr>
        <p:txBody>
          <a:bodyPr anchor="ct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재학중인 학생이 질병</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사고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병역</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출산 및 육아</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기타 부득이한 사유로 수강할 수 없을 때에 휴학</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연장</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을 </a:t>
            </a:r>
            <a:r>
              <a:rPr lang="ko-KR" altLang="en-US" sz="2400" b="0" dirty="0" err="1">
                <a:solidFill>
                  <a:schemeClr val="bg1"/>
                </a:solidFill>
                <a:latin typeface="나눔고딕" panose="020D0604000000000000" pitchFamily="50" charset="-127"/>
                <a:ea typeface="나눔고딕" panose="020D0604000000000000" pitchFamily="50" charset="-127"/>
              </a:rPr>
              <a:t>소속학과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사무실에 사유를 입증할 수 있는 서류를 첨부하여 신청서를 접수하면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이를 학과 사무실의 담당 직원이 검토하여 </a:t>
            </a:r>
            <a:r>
              <a:rPr lang="ko-KR" altLang="en-US" sz="2400" b="0" dirty="0" err="1">
                <a:solidFill>
                  <a:schemeClr val="bg1"/>
                </a:solidFill>
                <a:latin typeface="나눔고딕" panose="020D0604000000000000" pitchFamily="50" charset="-127"/>
                <a:ea typeface="나눔고딕" panose="020D0604000000000000" pitchFamily="50" charset="-127"/>
              </a:rPr>
              <a:t>휴학신청을</a:t>
            </a:r>
            <a:r>
              <a:rPr lang="ko-KR" altLang="en-US" sz="2400" b="0" dirty="0">
                <a:solidFill>
                  <a:schemeClr val="bg1"/>
                </a:solidFill>
                <a:latin typeface="나눔고딕" panose="020D0604000000000000" pitchFamily="50" charset="-127"/>
                <a:ea typeface="나눔고딕" panose="020D0604000000000000" pitchFamily="50" charset="-127"/>
              </a:rPr>
              <a:t> 접수한다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이때 접수번호를 생성 발급한다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접수된 신청은 지도교수의 면담을 거쳐 필요하다면 지도교수의 의견서를 첨부하여 승인하고</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chemeClr val="bg1"/>
                </a:solidFill>
                <a:latin typeface="나눔고딕" panose="020D0604000000000000" pitchFamily="50" charset="-127"/>
                <a:ea typeface="나눔고딕" panose="020D0604000000000000" pitchFamily="50" charset="-127"/>
              </a:rPr>
              <a:t>학과</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부</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장이 이를 검토하여 승인</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결재</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한다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 </a:t>
            </a:r>
            <a:endParaRPr lang="en-US" altLang="ko-KR" sz="2400" b="0" dirty="0">
              <a:solidFill>
                <a:schemeClr val="bg1"/>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이후부터는 논의가 필요합니다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정산 관련부서 도서관</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기숙사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예비군 사무실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등의 </a:t>
            </a:r>
            <a:r>
              <a:rPr lang="ko-KR" altLang="en-US" sz="2400" b="0" dirty="0" err="1">
                <a:solidFill>
                  <a:srgbClr val="0070C0"/>
                </a:solidFill>
                <a:latin typeface="나눔고딕" panose="020D0604000000000000" pitchFamily="50" charset="-127"/>
                <a:ea typeface="나눔고딕" panose="020D0604000000000000" pitchFamily="50" charset="-127"/>
              </a:rPr>
              <a:t>확인를</a:t>
            </a:r>
            <a:r>
              <a:rPr lang="ko-KR" altLang="en-US" sz="2400" b="0" dirty="0">
                <a:solidFill>
                  <a:srgbClr val="0070C0"/>
                </a:solidFill>
                <a:latin typeface="나눔고딕" panose="020D0604000000000000" pitchFamily="50" charset="-127"/>
                <a:ea typeface="나눔고딕" panose="020D0604000000000000" pitchFamily="50" charset="-127"/>
              </a:rPr>
              <a:t> 받아 </a:t>
            </a:r>
            <a:endParaRPr lang="en-US" altLang="ko-KR" sz="2400" b="0" dirty="0">
              <a:solidFill>
                <a:srgbClr val="0070C0"/>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err="1">
                <a:solidFill>
                  <a:srgbClr val="0070C0"/>
                </a:solidFill>
                <a:latin typeface="나눔고딕" panose="020D0604000000000000" pitchFamily="50" charset="-127"/>
                <a:ea typeface="나눔고딕" panose="020D0604000000000000" pitchFamily="50" charset="-127"/>
              </a:rPr>
              <a:t>학적팅은</a:t>
            </a:r>
            <a:r>
              <a:rPr lang="ko-KR" altLang="en-US" sz="2400" b="0" dirty="0">
                <a:solidFill>
                  <a:srgbClr val="0070C0"/>
                </a:solidFill>
                <a:latin typeface="나눔고딕" panose="020D0604000000000000" pitchFamily="50" charset="-127"/>
                <a:ea typeface="나눔고딕" panose="020D0604000000000000" pitchFamily="50" charset="-127"/>
              </a:rPr>
              <a:t> 이를 </a:t>
            </a:r>
            <a:r>
              <a:rPr lang="ko-KR" altLang="en-US" sz="2400" b="0" dirty="0" err="1">
                <a:solidFill>
                  <a:srgbClr val="0070C0"/>
                </a:solidFill>
                <a:latin typeface="나눔고딕" panose="020D0604000000000000" pitchFamily="50" charset="-127"/>
                <a:ea typeface="나눔고딕" panose="020D0604000000000000" pitchFamily="50" charset="-127"/>
              </a:rPr>
              <a:t>학인하고</a:t>
            </a:r>
            <a:r>
              <a:rPr lang="ko-KR" altLang="en-US" sz="2400" b="0" dirty="0">
                <a:solidFill>
                  <a:srgbClr val="0070C0"/>
                </a:solidFill>
                <a:latin typeface="나눔고딕" panose="020D0604000000000000" pitchFamily="50" charset="-127"/>
                <a:ea typeface="나눔고딕" panose="020D0604000000000000" pitchFamily="50" charset="-127"/>
              </a:rPr>
              <a:t> 검토하여 최종적으로 교무처장이 승인을 요청합니다</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 </a:t>
            </a:r>
            <a:endParaRPr lang="en-US" altLang="ko-KR" sz="2400" b="0" dirty="0">
              <a:solidFill>
                <a:srgbClr val="0070C0"/>
              </a:solidFill>
              <a:latin typeface="나눔고딕" panose="020D0604000000000000" pitchFamily="50" charset="-127"/>
              <a:ea typeface="나눔고딕" panose="020D0604000000000000" pitchFamily="50" charset="-127"/>
            </a:endParaRPr>
          </a:p>
          <a:p>
            <a:pPr>
              <a:buFont typeface="Arial" panose="020B0604020202020204" pitchFamily="34" charset="0"/>
              <a:buChar char="•"/>
            </a:pPr>
            <a:r>
              <a:rPr lang="ko-KR" altLang="en-US" sz="2400" b="0" dirty="0">
                <a:solidFill>
                  <a:srgbClr val="0070C0"/>
                </a:solidFill>
                <a:latin typeface="나눔고딕" panose="020D0604000000000000" pitchFamily="50" charset="-127"/>
                <a:ea typeface="나눔고딕" panose="020D0604000000000000" pitchFamily="50" charset="-127"/>
              </a:rPr>
              <a:t>교무처장은 이를 결재</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승인</a:t>
            </a:r>
            <a:r>
              <a:rPr lang="en-US" altLang="ko-KR" sz="2400" b="0" dirty="0">
                <a:solidFill>
                  <a:srgbClr val="0070C0"/>
                </a:solidFill>
                <a:latin typeface="나눔고딕" panose="020D0604000000000000" pitchFamily="50" charset="-127"/>
                <a:ea typeface="나눔고딕" panose="020D0604000000000000" pitchFamily="50" charset="-127"/>
              </a:rPr>
              <a:t>)</a:t>
            </a:r>
            <a:r>
              <a:rPr lang="ko-KR" altLang="en-US" sz="2400" b="0" dirty="0">
                <a:solidFill>
                  <a:srgbClr val="0070C0"/>
                </a:solidFill>
                <a:latin typeface="나눔고딕" panose="020D0604000000000000" pitchFamily="50" charset="-127"/>
                <a:ea typeface="나눔고딕" panose="020D0604000000000000" pitchFamily="50" charset="-127"/>
              </a:rPr>
              <a:t>합니다</a:t>
            </a:r>
            <a:r>
              <a:rPr lang="en-US" altLang="ko-KR" sz="2400" b="0" dirty="0">
                <a:solidFill>
                  <a:srgbClr val="0070C0"/>
                </a:solidFill>
                <a:latin typeface="나눔고딕" panose="020D0604000000000000" pitchFamily="50" charset="-127"/>
                <a:ea typeface="나눔고딕" panose="020D0604000000000000" pitchFamily="50" charset="-127"/>
              </a:rPr>
              <a:t>.</a:t>
            </a:r>
          </a:p>
          <a:p>
            <a:pPr>
              <a:buFont typeface="Arial" panose="020B0604020202020204" pitchFamily="34" charset="0"/>
              <a:buChar char="•"/>
            </a:pPr>
            <a:r>
              <a:rPr lang="ko-KR" altLang="en-US" sz="2400" b="0" dirty="0" err="1">
                <a:solidFill>
                  <a:schemeClr val="bg1"/>
                </a:solidFill>
                <a:latin typeface="나눔고딕" panose="020D0604000000000000" pitchFamily="50" charset="-127"/>
                <a:ea typeface="나눔고딕" panose="020D0604000000000000" pitchFamily="50" charset="-127"/>
                <a:cs typeface="Nanum Gothic" charset="-127"/>
              </a:rPr>
              <a:t>학적팀은</a:t>
            </a:r>
            <a:r>
              <a:rPr lang="ko-KR" altLang="en-US" sz="2400" b="0" dirty="0">
                <a:solidFill>
                  <a:schemeClr val="bg1"/>
                </a:solidFill>
                <a:latin typeface="나눔고딕" panose="020D0604000000000000" pitchFamily="50" charset="-127"/>
                <a:ea typeface="나눔고딕" panose="020D0604000000000000" pitchFamily="50" charset="-127"/>
                <a:cs typeface="Nanum Gothic" charset="-127"/>
              </a:rPr>
              <a:t> 승인 사용자들에게 통보하고</a:t>
            </a:r>
            <a:r>
              <a:rPr lang="en-US" altLang="ko-KR" sz="2400" b="0" dirty="0">
                <a:solidFill>
                  <a:schemeClr val="bg1"/>
                </a:solidFill>
                <a:latin typeface="나눔고딕" panose="020D0604000000000000" pitchFamily="50" charset="-127"/>
                <a:ea typeface="나눔고딕" panose="020D0604000000000000" pitchFamily="50" charset="-127"/>
                <a:cs typeface="Nanum Gothic" charset="-127"/>
              </a:rPr>
              <a:t>,</a:t>
            </a:r>
            <a:r>
              <a:rPr lang="ko-KR" altLang="en-US" sz="2400" b="0" dirty="0">
                <a:solidFill>
                  <a:schemeClr val="bg1"/>
                </a:solidFill>
                <a:latin typeface="나눔고딕" panose="020D0604000000000000" pitchFamily="50" charset="-127"/>
                <a:ea typeface="나눔고딕" panose="020D0604000000000000" pitchFamily="50" charset="-127"/>
                <a:cs typeface="Nanum Gothic" charset="-127"/>
              </a:rPr>
              <a:t> 이를 학적부에 기록합니다</a:t>
            </a:r>
            <a:r>
              <a:rPr lang="en-US" altLang="ko-KR" sz="2400" b="0" dirty="0">
                <a:solidFill>
                  <a:schemeClr val="bg1"/>
                </a:solidFill>
                <a:latin typeface="나눔고딕" panose="020D0604000000000000" pitchFamily="50" charset="-127"/>
                <a:ea typeface="나눔고딕" panose="020D0604000000000000" pitchFamily="50" charset="-127"/>
                <a:cs typeface="Nanum Gothic" charset="-127"/>
              </a:rPr>
              <a:t>.</a:t>
            </a:r>
          </a:p>
          <a:p>
            <a:pPr>
              <a:buFont typeface="Arial" panose="020B0604020202020204" pitchFamily="34" charset="0"/>
              <a:buChar char="•"/>
            </a:pPr>
            <a:r>
              <a:rPr lang="ko-KR" altLang="en-US" sz="2400" b="0" dirty="0">
                <a:solidFill>
                  <a:srgbClr val="00B050"/>
                </a:solidFill>
                <a:latin typeface="나눔고딕" panose="020D0604000000000000" pitchFamily="50" charset="-127"/>
                <a:ea typeface="나눔고딕" panose="020D0604000000000000" pitchFamily="50" charset="-127"/>
                <a:cs typeface="Nanum Gothic" charset="-127"/>
              </a:rPr>
              <a:t>관련 당사자는 </a:t>
            </a:r>
            <a:r>
              <a:rPr lang="ko-KR" altLang="en-US" sz="2400" b="0" dirty="0" err="1">
                <a:solidFill>
                  <a:srgbClr val="00B050"/>
                </a:solidFill>
                <a:latin typeface="나눔고딕" panose="020D0604000000000000" pitchFamily="50" charset="-127"/>
                <a:ea typeface="나눔고딕" panose="020D0604000000000000" pitchFamily="50" charset="-127"/>
                <a:cs typeface="Nanum Gothic" charset="-127"/>
              </a:rPr>
              <a:t>필요에따라</a:t>
            </a:r>
            <a:r>
              <a:rPr lang="ko-KR" altLang="en-US" sz="2400" b="0" dirty="0">
                <a:solidFill>
                  <a:srgbClr val="00B050"/>
                </a:solidFill>
                <a:latin typeface="나눔고딕" panose="020D0604000000000000" pitchFamily="50" charset="-127"/>
                <a:ea typeface="나눔고딕" panose="020D0604000000000000" pitchFamily="50" charset="-127"/>
                <a:cs typeface="Nanum Gothic" charset="-127"/>
              </a:rPr>
              <a:t> 휴학서비스에 관련 통계 자료를 열람한다</a:t>
            </a:r>
            <a:r>
              <a:rPr lang="en-US" altLang="ko-KR" sz="2400" b="0" dirty="0">
                <a:solidFill>
                  <a:srgbClr val="00B050"/>
                </a:solidFill>
                <a:latin typeface="나눔고딕" panose="020D0604000000000000" pitchFamily="50" charset="-127"/>
                <a:ea typeface="나눔고딕" panose="020D0604000000000000" pitchFamily="50" charset="-127"/>
                <a:cs typeface="Nanum Gothic" charset="-127"/>
              </a:rPr>
              <a:t>.</a:t>
            </a:r>
            <a:endParaRPr lang="en-US" altLang="ko-KR" sz="2400" b="0" dirty="0">
              <a:solidFill>
                <a:srgbClr val="00B050"/>
              </a:solidFill>
              <a:latin typeface="Nanum Gothic" charset="-127"/>
              <a:ea typeface="Nanum Gothic" charset="-127"/>
              <a:cs typeface="Nanum Gothic" charset="-127"/>
            </a:endParaRPr>
          </a:p>
        </p:txBody>
      </p:sp>
      <p:sp>
        <p:nvSpPr>
          <p:cNvPr id="6" name="TextBox 5"/>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제목 1">
            <a:extLst>
              <a:ext uri="{FF2B5EF4-FFF2-40B4-BE49-F238E27FC236}">
                <a16:creationId xmlns:a16="http://schemas.microsoft.com/office/drawing/2014/main" id="{64343117-A6E0-274C-BDCB-50F109110C72}"/>
              </a:ext>
            </a:extLst>
          </p:cNvPr>
          <p:cNvSpPr>
            <a:spLocks noGrp="1"/>
          </p:cNvSpPr>
          <p:nvPr>
            <p:ph type="title"/>
          </p:nvPr>
        </p:nvSpPr>
        <p:spPr>
          <a:xfrm>
            <a:off x="650239" y="798473"/>
            <a:ext cx="11704322" cy="1192108"/>
          </a:xfrm>
        </p:spPr>
        <p:txBody>
          <a:bodyPr>
            <a:normAutofit fontScale="90000"/>
          </a:bodyPr>
          <a:lstStyle/>
          <a:p>
            <a:r>
              <a:rPr lang="en-US" altLang="ko-KR" sz="4551" i="1" dirty="0">
                <a:latin typeface="나눔고딕" panose="020D0604000000000000" pitchFamily="50" charset="-127"/>
                <a:ea typeface="나눔고딕" panose="020D0604000000000000" pitchFamily="50" charset="-127"/>
              </a:rPr>
              <a:t>Example 3-2: Restatement of </a:t>
            </a:r>
            <a:r>
              <a:rPr lang="ko-KR" altLang="en-US" sz="4551" i="1" dirty="0">
                <a:latin typeface="나눔고딕" panose="020D0604000000000000" pitchFamily="50" charset="-127"/>
                <a:ea typeface="나눔고딕" panose="020D0604000000000000" pitchFamily="50" charset="-127"/>
              </a:rPr>
              <a:t>휴학 및 승인 서비스</a:t>
            </a:r>
            <a:endParaRPr lang="ko-KR" altLang="en-US" sz="4551" i="1" dirty="0"/>
          </a:p>
        </p:txBody>
      </p:sp>
    </p:spTree>
    <p:extLst>
      <p:ext uri="{BB962C8B-B14F-4D97-AF65-F5344CB8AC3E}">
        <p14:creationId xmlns:p14="http://schemas.microsoft.com/office/powerpoint/2010/main" val="2987945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are Input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p:txBody>
          <a:bodyPr>
            <a:norm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데이터베이스 시스템을 이해하고 설명하려는 목적에 가장 유용한 레벨은 사용자 업무 레벨입니다</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업무는 충분히 작아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사용자가 약 주어진 시간 내에 처리할 수 있고 그리고 커피 한잔 마실 수 있는 시간</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 이며</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충분한 의미를 가져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사용자가 하루에 작업을 여러 번 반복하여 수행한다면 업무 수행의 증거로 사용 가능</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 하며</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en-US" altLang="ko-KR" sz="3200" b="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진행 상황을 볼 수 있고 현재 어디에서 진행되지 않고 있는 지</a:t>
            </a:r>
            <a:r>
              <a:rPr lang="en-US" altLang="ko-KR" sz="3200" dirty="0">
                <a:latin typeface="나눔고딕" panose="020D0604000000000000" pitchFamily="50" charset="-127"/>
                <a:ea typeface="나눔고딕" panose="020D0604000000000000" pitchFamily="50" charset="-127"/>
              </a:rPr>
              <a:t>”</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알고 싶어합니다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27</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364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Century Gothic" charset="0"/>
                <a:ea typeface="Century Gothic" charset="0"/>
                <a:cs typeface="Century Gothic" charset="0"/>
              </a:rPr>
              <a:t>Revisited “What Data Are Involved?”</a:t>
            </a:r>
            <a:endParaRPr lang="ko-KR" altLang="en-US" dirty="0">
              <a:latin typeface="Century Gothic" charset="0"/>
              <a:ea typeface="Century Gothic" charset="0"/>
              <a:cs typeface="Century Gothic" charset="0"/>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28</a:t>
            </a:fld>
            <a:endParaRPr lang="ko-KR" altLang="en-US" dirty="0"/>
          </a:p>
        </p:txBody>
      </p:sp>
      <p:sp>
        <p:nvSpPr>
          <p:cNvPr id="7" name="TextBox 6"/>
          <p:cNvSpPr txBox="1"/>
          <p:nvPr/>
        </p:nvSpPr>
        <p:spPr>
          <a:xfrm>
            <a:off x="3963576" y="3192993"/>
            <a:ext cx="4519186" cy="400110"/>
          </a:xfrm>
          <a:prstGeom prst="rect">
            <a:avLst/>
          </a:prstGeom>
          <a:noFill/>
        </p:spPr>
        <p:txBody>
          <a:bodyPr wrap="none" rtlCol="0">
            <a:spAutoFit/>
          </a:bodyPr>
          <a:lstStyle/>
          <a:p>
            <a:r>
              <a:rPr lang="en-US" altLang="ko-KR" sz="2000" i="1" dirty="0">
                <a:solidFill>
                  <a:schemeClr val="bg1"/>
                </a:solidFill>
                <a:latin typeface="Nanum Gothic" charset="-127"/>
                <a:ea typeface="Nanum Gothic" charset="-127"/>
                <a:cs typeface="Nanum Gothic" charset="-127"/>
              </a:rPr>
              <a:t>Physical User Tasks and Related Data</a:t>
            </a:r>
            <a:endParaRPr lang="ko-KR" altLang="en-US" sz="2000" dirty="0">
              <a:solidFill>
                <a:schemeClr val="bg1"/>
              </a:solidFill>
              <a:latin typeface="Nanum Gothic" charset="-127"/>
              <a:ea typeface="Nanum Gothic" charset="-127"/>
              <a:cs typeface="Nanum Gothic" charset="-127"/>
            </a:endParaRPr>
          </a:p>
        </p:txBody>
      </p:sp>
      <p:graphicFrame>
        <p:nvGraphicFramePr>
          <p:cNvPr id="5" name="Table 4">
            <a:extLst>
              <a:ext uri="{FF2B5EF4-FFF2-40B4-BE49-F238E27FC236}">
                <a16:creationId xmlns:a16="http://schemas.microsoft.com/office/drawing/2014/main" id="{C4AEAA4B-A749-544E-BF1E-88720A3F672C}"/>
              </a:ext>
            </a:extLst>
          </p:cNvPr>
          <p:cNvGraphicFramePr>
            <a:graphicFrameLocks noGrp="1"/>
          </p:cNvGraphicFramePr>
          <p:nvPr>
            <p:extLst>
              <p:ext uri="{D42A27DB-BD31-4B8C-83A1-F6EECF244321}">
                <p14:modId xmlns:p14="http://schemas.microsoft.com/office/powerpoint/2010/main" val="3129801510"/>
              </p:ext>
            </p:extLst>
          </p:nvPr>
        </p:nvGraphicFramePr>
        <p:xfrm>
          <a:off x="2357120" y="3918130"/>
          <a:ext cx="7721079" cy="3473093"/>
        </p:xfrm>
        <a:graphic>
          <a:graphicData uri="http://schemas.openxmlformats.org/drawingml/2006/table">
            <a:tbl>
              <a:tblPr>
                <a:tableStyleId>{5940675A-B579-460E-94D1-54222C63F5DA}</a:tableStyleId>
              </a:tblPr>
              <a:tblGrid>
                <a:gridCol w="817833">
                  <a:extLst>
                    <a:ext uri="{9D8B030D-6E8A-4147-A177-3AD203B41FA5}">
                      <a16:colId xmlns:a16="http://schemas.microsoft.com/office/drawing/2014/main" val="3398049740"/>
                    </a:ext>
                  </a:extLst>
                </a:gridCol>
                <a:gridCol w="2052015">
                  <a:extLst>
                    <a:ext uri="{9D8B030D-6E8A-4147-A177-3AD203B41FA5}">
                      <a16:colId xmlns:a16="http://schemas.microsoft.com/office/drawing/2014/main" val="2059489994"/>
                    </a:ext>
                  </a:extLst>
                </a:gridCol>
                <a:gridCol w="4851231">
                  <a:extLst>
                    <a:ext uri="{9D8B030D-6E8A-4147-A177-3AD203B41FA5}">
                      <a16:colId xmlns:a16="http://schemas.microsoft.com/office/drawing/2014/main" val="3542652191"/>
                    </a:ext>
                  </a:extLst>
                </a:gridCol>
              </a:tblGrid>
              <a:tr h="404401">
                <a:tc>
                  <a:txBody>
                    <a:bodyPr/>
                    <a:lstStyle/>
                    <a:p>
                      <a:pPr algn="ctr"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업무</a:t>
                      </a:r>
                      <a:r>
                        <a:rPr lang="en-US" sz="1400" b="1" u="none" strike="noStrike" dirty="0">
                          <a:solidFill>
                            <a:schemeClr val="bg1"/>
                          </a:solidFill>
                          <a:effectLst/>
                          <a:latin typeface="Nanum Gothic" panose="020D0604000000000000" pitchFamily="34" charset="-127"/>
                          <a:ea typeface="Nanum Gothic" panose="020D0604000000000000" pitchFamily="34" charset="-127"/>
                        </a:rPr>
                        <a:t>id</a:t>
                      </a:r>
                      <a:endParaRPr 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실제 업무</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tc>
                  <a:txBody>
                    <a:bodyPr/>
                    <a:lstStyle/>
                    <a:p>
                      <a:pPr algn="l" fontAlgn="b"/>
                      <a:r>
                        <a:rPr lang="ko-KR" altLang="en-US" sz="1400" b="1" u="none" strike="noStrike" dirty="0">
                          <a:solidFill>
                            <a:schemeClr val="bg1"/>
                          </a:solidFill>
                          <a:effectLst/>
                          <a:latin typeface="Nanum Gothic" panose="020D0604000000000000" pitchFamily="34" charset="-127"/>
                          <a:ea typeface="Nanum Gothic" panose="020D0604000000000000" pitchFamily="34" charset="-127"/>
                        </a:rPr>
                        <a:t>기록 데이터 항목</a:t>
                      </a:r>
                      <a:endParaRPr lang="ko-KR" altLang="en-US" sz="1400" b="1"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989920516"/>
                  </a:ext>
                </a:extLst>
              </a:tr>
              <a:tr h="404401">
                <a:tc>
                  <a:txBody>
                    <a:bodyPr/>
                    <a:lstStyle/>
                    <a:p>
                      <a:pPr algn="ctr" fontAlgn="b"/>
                      <a:r>
                        <a:rPr lang="en-US" sz="1400" b="0" u="none" strike="noStrike" dirty="0">
                          <a:solidFill>
                            <a:schemeClr val="bg1"/>
                          </a:solidFill>
                          <a:effectLst/>
                          <a:latin typeface="Nanum Gothic" panose="020D0604000000000000" pitchFamily="34" charset="-127"/>
                          <a:ea typeface="Nanum Gothic" panose="020D0604000000000000" pitchFamily="34" charset="-127"/>
                        </a:rPr>
                        <a:t>1</a:t>
                      </a:r>
                      <a:endParaRPr 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제출</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학생 </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id,</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신청사유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관련 증빙 서류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3691012118"/>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2</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휴학신청서</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및 접수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접수번호</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접수시각</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893736776"/>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3</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지도교수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검토의견</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결정시각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2670463064"/>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4</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a:solidFill>
                            <a:schemeClr val="bg1"/>
                          </a:solidFill>
                          <a:effectLst/>
                          <a:latin typeface="Nanum Gothic" panose="020D0604000000000000" pitchFamily="34" charset="-127"/>
                          <a:ea typeface="Nanum Gothic" panose="020D0604000000000000" pitchFamily="34" charset="-127"/>
                        </a:rPr>
                        <a:t>학과</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부</a:t>
                      </a:r>
                      <a:r>
                        <a:rPr lang="en-US" altLang="ko-KR" sz="1400" b="0" u="none" strike="noStrike">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a:solidFill>
                            <a:schemeClr val="bg1"/>
                          </a:solidFill>
                          <a:effectLst/>
                          <a:latin typeface="Nanum Gothic" panose="020D0604000000000000" pitchFamily="34" charset="-127"/>
                          <a:ea typeface="Nanum Gothic" panose="020D0604000000000000" pitchFamily="34" charset="-127"/>
                        </a:rPr>
                        <a:t>장 승인</a:t>
                      </a:r>
                      <a:endParaRPr lang="ko-KR" alt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승인여부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승인시각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3822575"/>
                  </a:ext>
                </a:extLst>
              </a:tr>
              <a:tr h="380613">
                <a:tc>
                  <a:txBody>
                    <a:bodyPr/>
                    <a:lstStyle/>
                    <a:p>
                      <a:pPr algn="ctr" fontAlgn="b"/>
                      <a:r>
                        <a:rPr lang="en-US" sz="1400" b="0" u="none" strike="noStrike">
                          <a:solidFill>
                            <a:schemeClr val="bg1"/>
                          </a:solidFill>
                          <a:effectLst/>
                          <a:latin typeface="Nanum Gothic" panose="020D0604000000000000" pitchFamily="34" charset="-127"/>
                          <a:ea typeface="Nanum Gothic" panose="020D0604000000000000" pitchFamily="34" charset="-127"/>
                        </a:rPr>
                        <a:t>5</a:t>
                      </a:r>
                      <a:endParaRPr lang="en-US" sz="1400" b="0" i="0" u="none" strike="noStrike">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관련부서 동의</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정산여부</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동의시각</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749509574"/>
                  </a:ext>
                </a:extLst>
              </a:tr>
              <a:tr h="380613">
                <a:tc>
                  <a:txBody>
                    <a:bodyPr/>
                    <a:lstStyle/>
                    <a:p>
                      <a:pPr algn="ctr" fontAlgn="b"/>
                      <a:r>
                        <a:rPr lang="en-US" sz="1400" b="0" i="0" u="none" strike="noStrike" dirty="0">
                          <a:solidFill>
                            <a:srgbClr val="0070C0"/>
                          </a:solidFill>
                          <a:effectLst/>
                          <a:latin typeface="Nanum Gothic" panose="020D0604000000000000" pitchFamily="34" charset="-127"/>
                          <a:ea typeface="Nanum Gothic" panose="020D0604000000000000" pitchFamily="34" charset="-127"/>
                        </a:rPr>
                        <a:t>6</a:t>
                      </a:r>
                    </a:p>
                  </a:txBody>
                  <a:tcPr marL="9525" marR="9525" marT="9525" marB="0" anchor="ctr"/>
                </a:tc>
                <a:tc>
                  <a:txBody>
                    <a:bodyPr/>
                    <a:lstStyle/>
                    <a:p>
                      <a:pPr algn="l" fontAlgn="b"/>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교무처장 결재</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endParaRPr lang="en-US" altLang="ko-KR"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결재여부</a:t>
                      </a:r>
                      <a:r>
                        <a:rPr lang="en-US" altLang="ko-KR" sz="1400" b="0" u="none" strike="noStrike" dirty="0">
                          <a:solidFill>
                            <a:srgbClr val="0070C0"/>
                          </a:solidFill>
                          <a:effectLst/>
                          <a:latin typeface="Nanum Gothic" panose="020D0604000000000000" pitchFamily="34" charset="-127"/>
                          <a:ea typeface="Nanum Gothic" panose="020D0604000000000000" pitchFamily="34" charset="-127"/>
                        </a:rPr>
                        <a:t>,</a:t>
                      </a:r>
                      <a:r>
                        <a:rPr lang="ko-KR" altLang="en-US" sz="1400" b="0" u="none" strike="noStrike" dirty="0">
                          <a:solidFill>
                            <a:srgbClr val="0070C0"/>
                          </a:solidFill>
                          <a:effectLst/>
                          <a:latin typeface="Nanum Gothic" panose="020D0604000000000000" pitchFamily="34" charset="-127"/>
                          <a:ea typeface="Nanum Gothic" panose="020D0604000000000000" pitchFamily="34" charset="-127"/>
                        </a:rPr>
                        <a:t> </a:t>
                      </a:r>
                      <a:r>
                        <a:rPr lang="ko-KR" altLang="en-US" sz="1400" b="0" u="none" strike="noStrike" dirty="0" err="1">
                          <a:solidFill>
                            <a:srgbClr val="0070C0"/>
                          </a:solidFill>
                          <a:effectLst/>
                          <a:latin typeface="Nanum Gothic" panose="020D0604000000000000" pitchFamily="34" charset="-127"/>
                          <a:ea typeface="Nanum Gothic" panose="020D0604000000000000" pitchFamily="34" charset="-127"/>
                        </a:rPr>
                        <a:t>결재시각</a:t>
                      </a:r>
                      <a:endParaRPr lang="ko-KR" altLang="en-US" sz="1400" b="0" i="0" u="none" strike="noStrike" dirty="0">
                        <a:solidFill>
                          <a:srgbClr val="0070C0"/>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1317247154"/>
                  </a:ext>
                </a:extLst>
              </a:tr>
              <a:tr h="380613">
                <a:tc>
                  <a:txBody>
                    <a:bodyPr/>
                    <a:lstStyle/>
                    <a:p>
                      <a:pPr algn="ctr" fontAlgn="b"/>
                      <a:r>
                        <a:rPr lang="en-US" sz="1400" b="0" i="0" u="none" strike="noStrike" dirty="0">
                          <a:solidFill>
                            <a:schemeClr val="bg1"/>
                          </a:solidFill>
                          <a:effectLst/>
                          <a:latin typeface="Nanum Gothic" panose="020D0604000000000000" pitchFamily="34" charset="-127"/>
                          <a:ea typeface="Nanum Gothic" panose="020D0604000000000000" pitchFamily="34" charset="-127"/>
                        </a:rPr>
                        <a:t>7</a:t>
                      </a: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 및 학적부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tc>
                  <a:txBody>
                    <a:bodyPr/>
                    <a:lstStyle/>
                    <a:p>
                      <a:pPr algn="l" fontAlgn="b"/>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휴학 통보</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a:t>
                      </a:r>
                      <a:r>
                        <a:rPr lang="ko-KR" altLang="en-US" sz="1400" b="0" u="none" strike="noStrike" dirty="0" err="1">
                          <a:solidFill>
                            <a:schemeClr val="bg1"/>
                          </a:solidFill>
                          <a:effectLst/>
                          <a:latin typeface="Nanum Gothic" panose="020D0604000000000000" pitchFamily="34" charset="-127"/>
                          <a:ea typeface="Nanum Gothic" panose="020D0604000000000000" pitchFamily="34" charset="-127"/>
                        </a:rPr>
                        <a:t>휴학기록</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a:t>
                      </a:r>
                      <a:r>
                        <a:rPr lang="en-US" altLang="ko-KR" sz="1400" b="0" u="none" strike="noStrike" dirty="0">
                          <a:solidFill>
                            <a:schemeClr val="bg1"/>
                          </a:solidFill>
                          <a:effectLst/>
                          <a:latin typeface="Nanum Gothic" panose="020D0604000000000000" pitchFamily="34" charset="-127"/>
                          <a:ea typeface="Nanum Gothic" panose="020D0604000000000000" pitchFamily="34" charset="-127"/>
                        </a:rPr>
                        <a:t>,</a:t>
                      </a:r>
                      <a:r>
                        <a:rPr lang="ko-KR" altLang="en-US" sz="1400" b="0" u="none" strike="noStrike" dirty="0">
                          <a:solidFill>
                            <a:schemeClr val="bg1"/>
                          </a:solidFill>
                          <a:effectLst/>
                          <a:latin typeface="Nanum Gothic" panose="020D0604000000000000" pitchFamily="34" charset="-127"/>
                          <a:ea typeface="Nanum Gothic" panose="020D0604000000000000" pitchFamily="34" charset="-127"/>
                        </a:rPr>
                        <a:t> 저장 시각 기록</a:t>
                      </a:r>
                      <a:endParaRPr lang="ko-KR" altLang="en-US" sz="1400" b="0" i="0" u="none" strike="noStrike" dirty="0">
                        <a:solidFill>
                          <a:schemeClr val="bg1"/>
                        </a:solidFill>
                        <a:effectLst/>
                        <a:latin typeface="Nanum Gothic" panose="020D0604000000000000" pitchFamily="34" charset="-127"/>
                        <a:ea typeface="Nanum Gothic" panose="020D0604000000000000" pitchFamily="34" charset="-127"/>
                      </a:endParaRPr>
                    </a:p>
                  </a:txBody>
                  <a:tcPr marL="9525" marR="9525" marT="9525" marB="0" anchor="ctr"/>
                </a:tc>
                <a:extLst>
                  <a:ext uri="{0D108BD9-81ED-4DB2-BD59-A6C34878D82A}">
                    <a16:rowId xmlns:a16="http://schemas.microsoft.com/office/drawing/2014/main" val="929902149"/>
                  </a:ext>
                </a:extLst>
              </a:tr>
              <a:tr h="380613">
                <a:tc>
                  <a:txBody>
                    <a:bodyPr/>
                    <a:lstStyle/>
                    <a:p>
                      <a:pPr algn="ctr" fontAlgn="b"/>
                      <a:r>
                        <a:rPr lang="en-US" sz="1400" b="0" i="0" u="none" strike="noStrike" dirty="0">
                          <a:solidFill>
                            <a:srgbClr val="00B050"/>
                          </a:solidFill>
                          <a:effectLst/>
                          <a:latin typeface="Nanum Gothic" panose="020D0604000000000000" pitchFamily="34" charset="-127"/>
                          <a:ea typeface="Nanum Gothic" panose="020D0604000000000000" pitchFamily="34" charset="-127"/>
                        </a:rPr>
                        <a:t>8</a:t>
                      </a:r>
                    </a:p>
                  </a:txBody>
                  <a:tcPr marL="9525" marR="9525" marT="9525" marB="0" anchor="ctr"/>
                </a:tc>
                <a:tc>
                  <a:txBody>
                    <a:bodyPr/>
                    <a:lstStyle/>
                    <a:p>
                      <a:pPr algn="l" fontAlgn="b"/>
                      <a:r>
                        <a:rPr lang="ko-KR" altLang="en-US" sz="1400" b="0" i="0" u="none" strike="noStrike" dirty="0">
                          <a:solidFill>
                            <a:srgbClr val="00B050"/>
                          </a:solidFill>
                          <a:effectLst/>
                          <a:latin typeface="Nanum Gothic" panose="020D0604000000000000" pitchFamily="34" charset="-127"/>
                          <a:ea typeface="Nanum Gothic" panose="020D0604000000000000" pitchFamily="34" charset="-127"/>
                        </a:rPr>
                        <a:t>각종 통계</a:t>
                      </a:r>
                    </a:p>
                  </a:txBody>
                  <a:tcPr marL="9525" marR="9525" marT="9525" marB="0" anchor="ctr"/>
                </a:tc>
                <a:tc>
                  <a:txBody>
                    <a:bodyPr/>
                    <a:lstStyle/>
                    <a:p>
                      <a:pPr algn="l" fontAlgn="b"/>
                      <a:r>
                        <a:rPr lang="ko-KR" altLang="en-US" sz="1400" b="0" i="0" u="none" strike="noStrike" dirty="0">
                          <a:solidFill>
                            <a:srgbClr val="00B050"/>
                          </a:solidFill>
                          <a:effectLst/>
                          <a:latin typeface="Nanum Gothic" panose="020D0604000000000000" pitchFamily="34" charset="-127"/>
                          <a:ea typeface="Nanum Gothic" panose="020D0604000000000000" pitchFamily="34" charset="-127"/>
                        </a:rPr>
                        <a:t>없음</a:t>
                      </a:r>
                    </a:p>
                  </a:txBody>
                  <a:tcPr marL="9525" marR="9525" marT="9525" marB="0" anchor="ctr"/>
                </a:tc>
                <a:extLst>
                  <a:ext uri="{0D108BD9-81ED-4DB2-BD59-A6C34878D82A}">
                    <a16:rowId xmlns:a16="http://schemas.microsoft.com/office/drawing/2014/main" val="3418476855"/>
                  </a:ext>
                </a:extLst>
              </a:tr>
            </a:tbl>
          </a:graphicData>
        </a:graphic>
      </p:graphicFrame>
      <p:sp>
        <p:nvSpPr>
          <p:cNvPr id="10" name="TextBox 9">
            <a:extLst>
              <a:ext uri="{FF2B5EF4-FFF2-40B4-BE49-F238E27FC236}">
                <a16:creationId xmlns:a16="http://schemas.microsoft.com/office/drawing/2014/main" id="{DA26DD5C-7521-AC4B-AEF1-5E3CE35CE164}"/>
              </a:ext>
            </a:extLst>
          </p:cNvPr>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4980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94080" y="2047171"/>
            <a:ext cx="11379200" cy="5325392"/>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각각의 사례는 얼마나 큰 작업입니까</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일부 작업을 결합하거나 한 작업을 하나 이상의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로 나누어야 합니까</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첫 번째 단계에서 작은 문제의 구성 요소를 명확하게 파악할 수 있도록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너무 많지 않은</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a:t>
            </a:r>
            <a:r>
              <a:rPr lang="en-US" altLang="ko-KR" sz="2400" dirty="0">
                <a:latin typeface="나눔고딕" panose="020D0604000000000000" pitchFamily="50" charset="-127"/>
                <a:ea typeface="나눔고딕" panose="020D0604000000000000" pitchFamily="50" charset="-127"/>
              </a:rPr>
              <a:t>5 ~ 10 </a:t>
            </a:r>
            <a:r>
              <a:rPr lang="ko-KR" altLang="en-US" sz="2400" dirty="0">
                <a:latin typeface="나눔고딕" panose="020D0604000000000000" pitchFamily="50" charset="-127"/>
                <a:ea typeface="나눔고딕" panose="020D0604000000000000" pitchFamily="50" charset="-127"/>
              </a:rPr>
              <a:t>개의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가 충분합니다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작업은 모두 완전히 별개이며</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다른 시간에 수행되며</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다른 사람들이 수행 할 수도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원한다면</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이를 예를 들어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승인 업무 프로세스 생성 및 완료</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라는 하나의 </a:t>
            </a:r>
            <a:r>
              <a:rPr lang="en-US" altLang="ko-KR" sz="2400" dirty="0">
                <a:latin typeface="나눔고딕" panose="020D0604000000000000" pitchFamily="50" charset="-127"/>
                <a:ea typeface="나눔고딕" panose="020D0604000000000000" pitchFamily="50" charset="-127"/>
              </a:rPr>
              <a:t>use case </a:t>
            </a:r>
            <a:r>
              <a:rPr lang="ko-KR" altLang="en-US" sz="2400" dirty="0">
                <a:latin typeface="나눔고딕" panose="020D0604000000000000" pitchFamily="50" charset="-127"/>
                <a:ea typeface="나눔고딕" panose="020D0604000000000000" pitchFamily="50" charset="-127"/>
              </a:rPr>
              <a:t>로 결합 할 수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휴학 서비스 신청에서 승인에 이르기까지 신청자는 상황을 검색하여 어느 업무에서 지체를 해결할 수 있습니다</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또한 휴학 승인이 끝나면 이를 해당 당사자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학생</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보증인</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 지도교수 등</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에게 이를 통보합니다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29</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4564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985168"/>
            <a:ext cx="11379200" cy="2494081"/>
          </a:xfrm>
        </p:spPr>
        <p:txBody>
          <a:bodyP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현실 세계 문제에서부터 현실 세계 솔루션에 이르기는 첫 번째 단계를 고려합니다</a:t>
            </a:r>
            <a:r>
              <a:rPr lang="en-US" altLang="ko-KR" sz="3200" dirty="0">
                <a:latin typeface="나눔고딕" panose="020D0604000000000000" pitchFamily="50" charset="-127"/>
                <a:ea typeface="나눔고딕" panose="020D0604000000000000" pitchFamily="50" charset="-127"/>
              </a:rPr>
              <a:t>.</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문제를 이해하여야 합니다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두 가지를 해야 합니다 </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a:t>
            </a:fld>
            <a:endParaRPr lang="ko-KR" altLang="en-US" dirty="0"/>
          </a:p>
        </p:txBody>
      </p:sp>
      <p:sp>
        <p:nvSpPr>
          <p:cNvPr id="2" name="TextBox 1"/>
          <p:cNvSpPr txBox="1"/>
          <p:nvPr/>
        </p:nvSpPr>
        <p:spPr>
          <a:xfrm>
            <a:off x="1365789" y="3734888"/>
            <a:ext cx="10343549" cy="523220"/>
          </a:xfrm>
          <a:prstGeom prst="rect">
            <a:avLst/>
          </a:prstGeom>
          <a:noFill/>
        </p:spPr>
        <p:txBody>
          <a:bodyPr wrap="squar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시스템 사용자들이 수행해야 할 작업을 이해하고</a:t>
            </a:r>
            <a:r>
              <a:rPr lang="en-US" altLang="ko-KR" sz="2800" dirty="0">
                <a:solidFill>
                  <a:schemeClr val="bg1"/>
                </a:solidFill>
                <a:latin typeface="나눔고딕" panose="020D0604000000000000" pitchFamily="50" charset="-127"/>
                <a:ea typeface="나눔고딕" panose="020D0604000000000000" pitchFamily="50" charset="-127"/>
              </a:rPr>
              <a:t>,</a:t>
            </a:r>
          </a:p>
        </p:txBody>
      </p:sp>
      <p:sp>
        <p:nvSpPr>
          <p:cNvPr id="5" name="TextBox 4"/>
          <p:cNvSpPr txBox="1"/>
          <p:nvPr/>
        </p:nvSpPr>
        <p:spPr>
          <a:xfrm>
            <a:off x="1365789" y="4453881"/>
            <a:ext cx="11658961" cy="523220"/>
          </a:xfrm>
          <a:prstGeom prst="rect">
            <a:avLst/>
          </a:prstGeom>
          <a:noFill/>
        </p:spPr>
        <p:txBody>
          <a:bodyPr wrap="none" rtlCol="0">
            <a:spAutoFit/>
          </a:bodyPr>
          <a:lstStyle/>
          <a:p>
            <a:pPr marL="406394" indent="-406394" algn="l">
              <a:buFont typeface="Arial" panose="020B0604020202020204" pitchFamily="34" charset="0"/>
              <a:buChar char="•"/>
            </a:pPr>
            <a:r>
              <a:rPr lang="ko-KR" altLang="en-US" sz="2800" dirty="0">
                <a:solidFill>
                  <a:schemeClr val="bg1"/>
                </a:solidFill>
                <a:latin typeface="나눔고딕" panose="020D0604000000000000" pitchFamily="50" charset="-127"/>
                <a:ea typeface="나눔고딕" panose="020D0604000000000000" pitchFamily="50" charset="-127"/>
              </a:rPr>
              <a:t>그들을 지원하기 위해 어떤 데이터를 저장해야 하는지 파악하여야 합니다</a:t>
            </a:r>
            <a:r>
              <a:rPr lang="en-US" altLang="ko-KR" sz="2800" dirty="0">
                <a:solidFill>
                  <a:schemeClr val="bg1"/>
                </a:solidFill>
                <a:latin typeface="나눔고딕" panose="020D0604000000000000" pitchFamily="50" charset="-127"/>
                <a:ea typeface="나눔고딕" panose="020D0604000000000000" pitchFamily="50" charset="-127"/>
              </a:rPr>
              <a:t>.</a:t>
            </a:r>
            <a:endParaRPr lang="ko-KR" altLang="en-US" sz="2800" dirty="0">
              <a:solidFill>
                <a:schemeClr val="bg1"/>
              </a:solidFill>
              <a:latin typeface="나눔고딕" panose="020D0604000000000000" pitchFamily="50" charset="-127"/>
              <a:ea typeface="나눔고딕" panose="020D0604000000000000" pitchFamily="50" charset="-127"/>
            </a:endParaRPr>
          </a:p>
        </p:txBody>
      </p:sp>
      <p:grpSp>
        <p:nvGrpSpPr>
          <p:cNvPr id="6" name="그룹 5"/>
          <p:cNvGrpSpPr/>
          <p:nvPr/>
        </p:nvGrpSpPr>
        <p:grpSpPr>
          <a:xfrm>
            <a:off x="1847581" y="6310560"/>
            <a:ext cx="4097008" cy="2114288"/>
            <a:chOff x="1011048" y="3501008"/>
            <a:chExt cx="2880709" cy="1486609"/>
          </a:xfrm>
        </p:grpSpPr>
        <p:pic>
          <p:nvPicPr>
            <p:cNvPr id="7" name="그림 6"/>
            <p:cNvPicPr>
              <a:picLocks noChangeAspect="1"/>
            </p:cNvPicPr>
            <p:nvPr/>
          </p:nvPicPr>
          <p:blipFill>
            <a:blip r:embed="rId3"/>
            <a:stretch>
              <a:fillRect/>
            </a:stretch>
          </p:blipFill>
          <p:spPr>
            <a:xfrm>
              <a:off x="1907704" y="3789040"/>
              <a:ext cx="1984053" cy="1198577"/>
            </a:xfrm>
            <a:prstGeom prst="rect">
              <a:avLst/>
            </a:prstGeom>
          </p:spPr>
        </p:pic>
        <p:sp>
          <p:nvSpPr>
            <p:cNvPr id="8" name="TextBox 7"/>
            <p:cNvSpPr txBox="1"/>
            <p:nvPr/>
          </p:nvSpPr>
          <p:spPr>
            <a:xfrm>
              <a:off x="2393544" y="3501008"/>
              <a:ext cx="1012371" cy="280335"/>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Real world</a:t>
              </a:r>
              <a:endParaRPr lang="ko-KR" altLang="en-US" sz="2000" b="1" dirty="0">
                <a:solidFill>
                  <a:schemeClr val="bg1"/>
                </a:solidFill>
                <a:latin typeface="Nanum Gothic" charset="-127"/>
                <a:ea typeface="Nanum Gothic" charset="-127"/>
                <a:cs typeface="Nanum Gothic" charset="-127"/>
              </a:endParaRPr>
            </a:p>
          </p:txBody>
        </p:sp>
        <p:sp>
          <p:nvSpPr>
            <p:cNvPr id="9" name="TextBox 8"/>
            <p:cNvSpPr txBox="1"/>
            <p:nvPr/>
          </p:nvSpPr>
          <p:spPr>
            <a:xfrm>
              <a:off x="1011048" y="4234440"/>
              <a:ext cx="823017" cy="281327"/>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Problem</a:t>
              </a:r>
              <a:endParaRPr lang="ko-KR" altLang="en-US" sz="2000" b="1" dirty="0">
                <a:solidFill>
                  <a:schemeClr val="bg1"/>
                </a:solidFill>
                <a:latin typeface="Nanum Gothic" charset="-127"/>
                <a:ea typeface="Nanum Gothic" charset="-127"/>
                <a:cs typeface="Nanum Gothic" charset="-127"/>
              </a:endParaRPr>
            </a:p>
          </p:txBody>
        </p:sp>
      </p:grpSp>
      <p:grpSp>
        <p:nvGrpSpPr>
          <p:cNvPr id="10" name="그룹 9"/>
          <p:cNvGrpSpPr/>
          <p:nvPr/>
        </p:nvGrpSpPr>
        <p:grpSpPr>
          <a:xfrm>
            <a:off x="4658995" y="5696094"/>
            <a:ext cx="4096455" cy="409646"/>
            <a:chOff x="2987824" y="3068960"/>
            <a:chExt cx="2880320" cy="288032"/>
          </a:xfrm>
        </p:grpSpPr>
        <p:cxnSp>
          <p:nvCxnSpPr>
            <p:cNvPr id="11" name="직선 화살표 연결선 10"/>
            <p:cNvCxnSpPr/>
            <p:nvPr/>
          </p:nvCxnSpPr>
          <p:spPr bwMode="auto">
            <a:xfrm>
              <a:off x="2987824" y="3356992"/>
              <a:ext cx="2880320" cy="0"/>
            </a:xfrm>
            <a:prstGeom prst="straightConnector1">
              <a:avLst/>
            </a:prstGeom>
            <a:solidFill>
              <a:schemeClr val="accent1"/>
            </a:solidFill>
            <a:ln w="28575" cap="flat" cmpd="sng" algn="ctr">
              <a:solidFill>
                <a:schemeClr val="bg1"/>
              </a:solidFill>
              <a:prstDash val="solid"/>
              <a:round/>
              <a:headEnd type="none" w="med" len="med"/>
              <a:tailEnd type="triangle"/>
            </a:ln>
            <a:effectLst/>
          </p:spPr>
        </p:cxnSp>
        <p:sp>
          <p:nvSpPr>
            <p:cNvPr id="12" name="TextBox 11"/>
            <p:cNvSpPr txBox="1"/>
            <p:nvPr/>
          </p:nvSpPr>
          <p:spPr>
            <a:xfrm>
              <a:off x="3910310" y="3068960"/>
              <a:ext cx="759898" cy="280335"/>
            </a:xfrm>
            <a:prstGeom prst="rect">
              <a:avLst/>
            </a:prstGeom>
            <a:noFill/>
          </p:spPr>
          <p:txBody>
            <a:bodyPr wrap="none" rtlCol="0">
              <a:spAutoFit/>
            </a:bodyPr>
            <a:lstStyle/>
            <a:p>
              <a:r>
                <a:rPr lang="en-US" altLang="ko-KR" sz="2000" b="1" i="1" dirty="0">
                  <a:solidFill>
                    <a:schemeClr val="bg1"/>
                  </a:solidFill>
                  <a:latin typeface="Nanum Gothic" charset="-127"/>
                  <a:ea typeface="Nanum Gothic" charset="-127"/>
                  <a:cs typeface="Nanum Gothic" charset="-127"/>
                </a:rPr>
                <a:t>analysis</a:t>
              </a:r>
              <a:endParaRPr lang="ko-KR" altLang="en-US" sz="1991" b="1" i="1" dirty="0">
                <a:solidFill>
                  <a:schemeClr val="bg1"/>
                </a:solidFill>
                <a:latin typeface="Nanum Gothic" charset="-127"/>
                <a:ea typeface="Nanum Gothic" charset="-127"/>
                <a:cs typeface="Nanum Gothic" charset="-127"/>
              </a:endParaRPr>
            </a:p>
          </p:txBody>
        </p:sp>
      </p:grpSp>
      <p:grpSp>
        <p:nvGrpSpPr>
          <p:cNvPr id="13" name="그룹 12"/>
          <p:cNvGrpSpPr/>
          <p:nvPr/>
        </p:nvGrpSpPr>
        <p:grpSpPr>
          <a:xfrm>
            <a:off x="7526513" y="6310560"/>
            <a:ext cx="2835059" cy="2560284"/>
            <a:chOff x="5004048" y="3501008"/>
            <a:chExt cx="1993401" cy="1800200"/>
          </a:xfrm>
        </p:grpSpPr>
        <p:pic>
          <p:nvPicPr>
            <p:cNvPr id="14" name="그림 13"/>
            <p:cNvPicPr>
              <a:picLocks noChangeAspect="1"/>
            </p:cNvPicPr>
            <p:nvPr/>
          </p:nvPicPr>
          <p:blipFill>
            <a:blip r:embed="rId4"/>
            <a:stretch>
              <a:fillRect/>
            </a:stretch>
          </p:blipFill>
          <p:spPr>
            <a:xfrm>
              <a:off x="5297325" y="3792221"/>
              <a:ext cx="1406847" cy="1076939"/>
            </a:xfrm>
            <a:prstGeom prst="rect">
              <a:avLst/>
            </a:prstGeom>
          </p:spPr>
        </p:pic>
        <p:sp>
          <p:nvSpPr>
            <p:cNvPr id="15" name="TextBox 14"/>
            <p:cNvSpPr txBox="1"/>
            <p:nvPr/>
          </p:nvSpPr>
          <p:spPr>
            <a:xfrm>
              <a:off x="5320987" y="3501008"/>
              <a:ext cx="1359523" cy="281327"/>
            </a:xfrm>
            <a:prstGeom prst="rect">
              <a:avLst/>
            </a:prstGeom>
            <a:noFill/>
          </p:spPr>
          <p:txBody>
            <a:bodyPr wrap="none" rtlCol="0">
              <a:spAutoFit/>
            </a:bodyPr>
            <a:lstStyle/>
            <a:p>
              <a:r>
                <a:rPr lang="en-US" altLang="ko-KR" sz="2000" b="1" dirty="0">
                  <a:solidFill>
                    <a:schemeClr val="bg1"/>
                  </a:solidFill>
                  <a:latin typeface="Nanum Gothic" charset="-127"/>
                  <a:ea typeface="Nanum Gothic" charset="-127"/>
                  <a:cs typeface="Nanum Gothic" charset="-127"/>
                </a:rPr>
                <a:t>Abstract world</a:t>
              </a:r>
              <a:endParaRPr lang="ko-KR" altLang="en-US" sz="2000" b="1" dirty="0">
                <a:solidFill>
                  <a:schemeClr val="bg1"/>
                </a:solidFill>
                <a:latin typeface="Nanum Gothic" charset="-127"/>
                <a:ea typeface="Nanum Gothic" charset="-127"/>
                <a:cs typeface="Nanum Gothic" charset="-127"/>
              </a:endParaRPr>
            </a:p>
          </p:txBody>
        </p:sp>
        <p:pic>
          <p:nvPicPr>
            <p:cNvPr id="16" name="그림 15"/>
            <p:cNvPicPr>
              <a:picLocks noChangeAspect="1"/>
            </p:cNvPicPr>
            <p:nvPr/>
          </p:nvPicPr>
          <p:blipFill>
            <a:blip r:embed="rId5"/>
            <a:stretch>
              <a:fillRect/>
            </a:stretch>
          </p:blipFill>
          <p:spPr>
            <a:xfrm flipV="1">
              <a:off x="5004048" y="4869160"/>
              <a:ext cx="1993401" cy="432048"/>
            </a:xfrm>
            <a:prstGeom prst="rect">
              <a:avLst/>
            </a:prstGeom>
          </p:spPr>
        </p:pic>
      </p:grpSp>
      <p:sp>
        <p:nvSpPr>
          <p:cNvPr id="17" name="TextBox 16">
            <a:extLst>
              <a:ext uri="{FF2B5EF4-FFF2-40B4-BE49-F238E27FC236}">
                <a16:creationId xmlns:a16="http://schemas.microsoft.com/office/drawing/2014/main" id="{7D2A157B-AA8D-4142-917B-9EF91827ED5B}"/>
              </a:ext>
            </a:extLst>
          </p:cNvPr>
          <p:cNvSpPr txBox="1"/>
          <p:nvPr/>
        </p:nvSpPr>
        <p:spPr>
          <a:xfrm>
            <a:off x="-1" y="-10996"/>
            <a:ext cx="29054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altLang="ko-KR" sz="1800" i="1" dirty="0" err="1">
                <a:latin typeface="나눔고딕OTF"/>
              </a:rPr>
              <a:t>Priminary</a:t>
            </a:r>
            <a:r>
              <a:rPr lang="en-US" altLang="ko-KR" sz="1800" i="1" dirty="0">
                <a:latin typeface="나눔고딕OTF"/>
              </a:rPr>
              <a:t>&gt; </a:t>
            </a:r>
            <a:endParaRPr kumimoji="0" lang="ko-KR" altLang="en-US" sz="1800" b="0" i="1"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6350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3205EDCE-6A7C-F942-BA51-7D8CA0A212AE}"/>
              </a:ext>
            </a:extLst>
          </p:cNvPr>
          <p:cNvCxnSpPr>
            <a:cxnSpLocks/>
          </p:cNvCxnSpPr>
          <p:nvPr/>
        </p:nvCxnSpPr>
        <p:spPr>
          <a:xfrm flipH="1" flipV="1">
            <a:off x="6893276" y="3860684"/>
            <a:ext cx="4606678" cy="313972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제목 1"/>
          <p:cNvSpPr>
            <a:spLocks noGrp="1"/>
          </p:cNvSpPr>
          <p:nvPr>
            <p:ph type="title"/>
          </p:nvPr>
        </p:nvSpPr>
        <p:spPr/>
        <p:txBody>
          <a:bodyPr>
            <a:noAutofit/>
          </a:bodyPr>
          <a:lstStyle/>
          <a:p>
            <a:r>
              <a:rPr lang="en-US" altLang="ko-KR" sz="3413" i="1" dirty="0">
                <a:latin typeface="나눔고딕" panose="020D0604000000000000" pitchFamily="50" charset="-127"/>
                <a:ea typeface="나눔고딕" panose="020D0604000000000000" pitchFamily="50" charset="-127"/>
              </a:rPr>
              <a:t>Example 3-3: Initial Use Cases of </a:t>
            </a:r>
            <a:r>
              <a:rPr lang="ko-KR" altLang="en-US" sz="3600" i="1" dirty="0">
                <a:latin typeface="나눔고딕" panose="020D0604000000000000" pitchFamily="50" charset="-127"/>
                <a:ea typeface="나눔고딕" panose="020D0604000000000000" pitchFamily="50" charset="-127"/>
              </a:rPr>
              <a:t>휴학 신청 및 승인 서비스</a:t>
            </a:r>
            <a:endParaRPr lang="ko-KR" altLang="en-US" sz="3413" i="1"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30</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pic>
        <p:nvPicPr>
          <p:cNvPr id="9" name="Picture 8">
            <a:extLst>
              <a:ext uri="{FF2B5EF4-FFF2-40B4-BE49-F238E27FC236}">
                <a16:creationId xmlns:a16="http://schemas.microsoft.com/office/drawing/2014/main" id="{EB2C8A35-3019-7B48-9A33-4A3251153E3B}"/>
              </a:ext>
            </a:extLst>
          </p:cNvPr>
          <p:cNvPicPr>
            <a:picLocks noChangeAspect="1"/>
          </p:cNvPicPr>
          <p:nvPr/>
        </p:nvPicPr>
        <p:blipFill>
          <a:blip r:embed="rId3"/>
          <a:stretch>
            <a:fillRect/>
          </a:stretch>
        </p:blipFill>
        <p:spPr>
          <a:xfrm>
            <a:off x="1663931" y="2847976"/>
            <a:ext cx="1386377" cy="1485093"/>
          </a:xfrm>
          <a:prstGeom prst="rect">
            <a:avLst/>
          </a:prstGeom>
        </p:spPr>
      </p:pic>
      <p:pic>
        <p:nvPicPr>
          <p:cNvPr id="10" name="Picture 9">
            <a:extLst>
              <a:ext uri="{FF2B5EF4-FFF2-40B4-BE49-F238E27FC236}">
                <a16:creationId xmlns:a16="http://schemas.microsoft.com/office/drawing/2014/main" id="{F92A90E1-58F2-4F4F-8C7F-4CB807459E03}"/>
              </a:ext>
            </a:extLst>
          </p:cNvPr>
          <p:cNvPicPr>
            <a:picLocks noChangeAspect="1"/>
          </p:cNvPicPr>
          <p:nvPr/>
        </p:nvPicPr>
        <p:blipFill>
          <a:blip r:embed="rId4"/>
          <a:stretch>
            <a:fillRect/>
          </a:stretch>
        </p:blipFill>
        <p:spPr>
          <a:xfrm>
            <a:off x="3377162" y="6861861"/>
            <a:ext cx="1386377" cy="1386377"/>
          </a:xfrm>
          <a:prstGeom prst="rect">
            <a:avLst/>
          </a:prstGeom>
        </p:spPr>
      </p:pic>
      <p:pic>
        <p:nvPicPr>
          <p:cNvPr id="11" name="Picture 10">
            <a:extLst>
              <a:ext uri="{FF2B5EF4-FFF2-40B4-BE49-F238E27FC236}">
                <a16:creationId xmlns:a16="http://schemas.microsoft.com/office/drawing/2014/main" id="{5B673344-9216-0349-8FBB-F4D92BD7156F}"/>
              </a:ext>
            </a:extLst>
          </p:cNvPr>
          <p:cNvPicPr>
            <a:picLocks noChangeAspect="1"/>
          </p:cNvPicPr>
          <p:nvPr/>
        </p:nvPicPr>
        <p:blipFill>
          <a:blip r:embed="rId5"/>
          <a:stretch>
            <a:fillRect/>
          </a:stretch>
        </p:blipFill>
        <p:spPr>
          <a:xfrm>
            <a:off x="6699276" y="6861861"/>
            <a:ext cx="1386377" cy="1386377"/>
          </a:xfrm>
          <a:prstGeom prst="rect">
            <a:avLst/>
          </a:prstGeom>
        </p:spPr>
      </p:pic>
      <p:pic>
        <p:nvPicPr>
          <p:cNvPr id="12" name="Picture 11">
            <a:extLst>
              <a:ext uri="{FF2B5EF4-FFF2-40B4-BE49-F238E27FC236}">
                <a16:creationId xmlns:a16="http://schemas.microsoft.com/office/drawing/2014/main" id="{6A344357-742E-1245-AAB8-5BC0F4104474}"/>
              </a:ext>
            </a:extLst>
          </p:cNvPr>
          <p:cNvPicPr>
            <a:picLocks noChangeAspect="1"/>
          </p:cNvPicPr>
          <p:nvPr/>
        </p:nvPicPr>
        <p:blipFill>
          <a:blip r:embed="rId4"/>
          <a:stretch>
            <a:fillRect/>
          </a:stretch>
        </p:blipFill>
        <p:spPr>
          <a:xfrm>
            <a:off x="5038219" y="6861861"/>
            <a:ext cx="1386377" cy="1386377"/>
          </a:xfrm>
          <a:prstGeom prst="rect">
            <a:avLst/>
          </a:prstGeom>
        </p:spPr>
      </p:pic>
      <p:pic>
        <p:nvPicPr>
          <p:cNvPr id="13" name="Picture 12">
            <a:extLst>
              <a:ext uri="{FF2B5EF4-FFF2-40B4-BE49-F238E27FC236}">
                <a16:creationId xmlns:a16="http://schemas.microsoft.com/office/drawing/2014/main" id="{61B650DB-B721-4C40-86B1-3F9BBB5B9BCB}"/>
              </a:ext>
            </a:extLst>
          </p:cNvPr>
          <p:cNvPicPr>
            <a:picLocks noChangeAspect="1"/>
          </p:cNvPicPr>
          <p:nvPr/>
        </p:nvPicPr>
        <p:blipFill>
          <a:blip r:embed="rId6"/>
          <a:stretch>
            <a:fillRect/>
          </a:stretch>
        </p:blipFill>
        <p:spPr>
          <a:xfrm>
            <a:off x="1663929" y="5153448"/>
            <a:ext cx="1386377" cy="1386377"/>
          </a:xfrm>
          <a:prstGeom prst="rect">
            <a:avLst/>
          </a:prstGeom>
        </p:spPr>
      </p:pic>
      <p:pic>
        <p:nvPicPr>
          <p:cNvPr id="14" name="Picture 13">
            <a:extLst>
              <a:ext uri="{FF2B5EF4-FFF2-40B4-BE49-F238E27FC236}">
                <a16:creationId xmlns:a16="http://schemas.microsoft.com/office/drawing/2014/main" id="{F7F7E2A9-F94F-D14E-8EB0-96D500F92E95}"/>
              </a:ext>
            </a:extLst>
          </p:cNvPr>
          <p:cNvPicPr>
            <a:picLocks noChangeAspect="1"/>
          </p:cNvPicPr>
          <p:nvPr/>
        </p:nvPicPr>
        <p:blipFill>
          <a:blip r:embed="rId5"/>
          <a:stretch>
            <a:fillRect/>
          </a:stretch>
        </p:blipFill>
        <p:spPr>
          <a:xfrm>
            <a:off x="7960948" y="6861861"/>
            <a:ext cx="1386377" cy="1386377"/>
          </a:xfrm>
          <a:prstGeom prst="rect">
            <a:avLst/>
          </a:prstGeom>
        </p:spPr>
      </p:pic>
      <p:pic>
        <p:nvPicPr>
          <p:cNvPr id="16" name="Picture 15">
            <a:extLst>
              <a:ext uri="{FF2B5EF4-FFF2-40B4-BE49-F238E27FC236}">
                <a16:creationId xmlns:a16="http://schemas.microsoft.com/office/drawing/2014/main" id="{576C722C-3641-1242-A3C3-68D667CD5009}"/>
              </a:ext>
            </a:extLst>
          </p:cNvPr>
          <p:cNvPicPr>
            <a:picLocks noChangeAspect="1"/>
          </p:cNvPicPr>
          <p:nvPr/>
        </p:nvPicPr>
        <p:blipFill>
          <a:blip r:embed="rId4"/>
          <a:stretch>
            <a:fillRect/>
          </a:stretch>
        </p:blipFill>
        <p:spPr>
          <a:xfrm>
            <a:off x="11213768" y="6861861"/>
            <a:ext cx="1386377" cy="1386377"/>
          </a:xfrm>
          <a:prstGeom prst="rect">
            <a:avLst/>
          </a:prstGeom>
        </p:spPr>
      </p:pic>
      <p:sp>
        <p:nvSpPr>
          <p:cNvPr id="17" name="TextBox 16">
            <a:extLst>
              <a:ext uri="{FF2B5EF4-FFF2-40B4-BE49-F238E27FC236}">
                <a16:creationId xmlns:a16="http://schemas.microsoft.com/office/drawing/2014/main" id="{6B573EA9-221C-DA42-8149-E1A0CD875A3B}"/>
              </a:ext>
            </a:extLst>
          </p:cNvPr>
          <p:cNvSpPr txBox="1"/>
          <p:nvPr/>
        </p:nvSpPr>
        <p:spPr>
          <a:xfrm>
            <a:off x="1958772" y="3890406"/>
            <a:ext cx="796693"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b="1" dirty="0">
                <a:solidFill>
                  <a:schemeClr val="bg1"/>
                </a:solidFill>
              </a:rPr>
              <a:t>student</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8" name="TextBox 17">
            <a:extLst>
              <a:ext uri="{FF2B5EF4-FFF2-40B4-BE49-F238E27FC236}">
                <a16:creationId xmlns:a16="http://schemas.microsoft.com/office/drawing/2014/main" id="{6B8DF7EF-D096-8440-9AA7-1E6936FA5E82}"/>
              </a:ext>
            </a:extLst>
          </p:cNvPr>
          <p:cNvSpPr txBox="1"/>
          <p:nvPr/>
        </p:nvSpPr>
        <p:spPr>
          <a:xfrm>
            <a:off x="1834537" y="6501272"/>
            <a:ext cx="1045159"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 사무실</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9" name="TextBox 18">
            <a:extLst>
              <a:ext uri="{FF2B5EF4-FFF2-40B4-BE49-F238E27FC236}">
                <a16:creationId xmlns:a16="http://schemas.microsoft.com/office/drawing/2014/main" id="{08062DA8-2CEC-C843-A7F7-03CD577E381C}"/>
              </a:ext>
            </a:extLst>
          </p:cNvPr>
          <p:cNvSpPr txBox="1"/>
          <p:nvPr/>
        </p:nvSpPr>
        <p:spPr>
          <a:xfrm>
            <a:off x="3659981" y="8248238"/>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지도교수</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0" name="TextBox 19">
            <a:extLst>
              <a:ext uri="{FF2B5EF4-FFF2-40B4-BE49-F238E27FC236}">
                <a16:creationId xmlns:a16="http://schemas.microsoft.com/office/drawing/2014/main" id="{71AE8316-1C13-1449-ADA2-518E7A297458}"/>
              </a:ext>
            </a:extLst>
          </p:cNvPr>
          <p:cNvSpPr txBox="1"/>
          <p:nvPr/>
        </p:nvSpPr>
        <p:spPr>
          <a:xfrm>
            <a:off x="5410806"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학과장</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1" name="TextBox 20">
            <a:extLst>
              <a:ext uri="{FF2B5EF4-FFF2-40B4-BE49-F238E27FC236}">
                <a16:creationId xmlns:a16="http://schemas.microsoft.com/office/drawing/2014/main" id="{654F177F-DD1E-204A-A483-863078A9B5B0}"/>
              </a:ext>
            </a:extLst>
          </p:cNvPr>
          <p:cNvSpPr txBox="1"/>
          <p:nvPr/>
        </p:nvSpPr>
        <p:spPr>
          <a:xfrm>
            <a:off x="7071863"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도서관</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2" name="TextBox 21">
            <a:extLst>
              <a:ext uri="{FF2B5EF4-FFF2-40B4-BE49-F238E27FC236}">
                <a16:creationId xmlns:a16="http://schemas.microsoft.com/office/drawing/2014/main" id="{965E31E1-B0FD-5C49-9307-57696E394521}"/>
              </a:ext>
            </a:extLst>
          </p:cNvPr>
          <p:cNvSpPr txBox="1"/>
          <p:nvPr/>
        </p:nvSpPr>
        <p:spPr>
          <a:xfrm>
            <a:off x="8412319" y="8276050"/>
            <a:ext cx="641202"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기숙사</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24" name="TextBox 23">
            <a:extLst>
              <a:ext uri="{FF2B5EF4-FFF2-40B4-BE49-F238E27FC236}">
                <a16:creationId xmlns:a16="http://schemas.microsoft.com/office/drawing/2014/main" id="{4458F10C-8DAD-DE4F-8924-13347BD5119A}"/>
              </a:ext>
            </a:extLst>
          </p:cNvPr>
          <p:cNvSpPr txBox="1"/>
          <p:nvPr/>
        </p:nvSpPr>
        <p:spPr>
          <a:xfrm>
            <a:off x="11475309" y="8276050"/>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교무처장</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grpSp>
        <p:nvGrpSpPr>
          <p:cNvPr id="30" name="Group 29">
            <a:extLst>
              <a:ext uri="{FF2B5EF4-FFF2-40B4-BE49-F238E27FC236}">
                <a16:creationId xmlns:a16="http://schemas.microsoft.com/office/drawing/2014/main" id="{862F93AB-830C-5F47-BC39-1D8E0C181F8B}"/>
              </a:ext>
            </a:extLst>
          </p:cNvPr>
          <p:cNvGrpSpPr/>
          <p:nvPr/>
        </p:nvGrpSpPr>
        <p:grpSpPr>
          <a:xfrm>
            <a:off x="5637522" y="4049424"/>
            <a:ext cx="3590728" cy="1479477"/>
            <a:chOff x="3615443" y="2728965"/>
            <a:chExt cx="3590728" cy="1479477"/>
          </a:xfrm>
        </p:grpSpPr>
        <p:sp>
          <p:nvSpPr>
            <p:cNvPr id="25" name="Oval 24">
              <a:extLst>
                <a:ext uri="{FF2B5EF4-FFF2-40B4-BE49-F238E27FC236}">
                  <a16:creationId xmlns:a16="http://schemas.microsoft.com/office/drawing/2014/main" id="{2AAFBA5F-1E08-9D4C-8E28-38940C122BD2}"/>
                </a:ext>
              </a:extLst>
            </p:cNvPr>
            <p:cNvSpPr/>
            <p:nvPr/>
          </p:nvSpPr>
          <p:spPr>
            <a:xfrm>
              <a:off x="4451041" y="2728965"/>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6" name="TextBox 25">
              <a:extLst>
                <a:ext uri="{FF2B5EF4-FFF2-40B4-BE49-F238E27FC236}">
                  <a16:creationId xmlns:a16="http://schemas.microsoft.com/office/drawing/2014/main" id="{7159D43F-03C4-7F44-9438-EA894D0ED87A}"/>
                </a:ext>
              </a:extLst>
            </p:cNvPr>
            <p:cNvSpPr txBox="1"/>
            <p:nvPr/>
          </p:nvSpPr>
          <p:spPr>
            <a:xfrm>
              <a:off x="3615443" y="3828851"/>
              <a:ext cx="3590728"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a:solidFill>
                    <a:schemeClr val="bg1"/>
                  </a:solidFill>
                  <a:latin typeface="Nanum Gothic" panose="020D0604000000000000" pitchFamily="34" charset="-127"/>
                  <a:ea typeface="Nanum Gothic" panose="020D0604000000000000" pitchFamily="34" charset="-127"/>
                </a:rPr>
                <a:t>1. maintain biz process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pic>
        <p:nvPicPr>
          <p:cNvPr id="27" name="Picture 26">
            <a:extLst>
              <a:ext uri="{FF2B5EF4-FFF2-40B4-BE49-F238E27FC236}">
                <a16:creationId xmlns:a16="http://schemas.microsoft.com/office/drawing/2014/main" id="{1FDDCE2B-DE75-7E47-87E8-54D3A29FC411}"/>
              </a:ext>
            </a:extLst>
          </p:cNvPr>
          <p:cNvPicPr>
            <a:picLocks noChangeAspect="1"/>
          </p:cNvPicPr>
          <p:nvPr/>
        </p:nvPicPr>
        <p:blipFill>
          <a:blip r:embed="rId7"/>
          <a:stretch>
            <a:fillRect/>
          </a:stretch>
        </p:blipFill>
        <p:spPr>
          <a:xfrm>
            <a:off x="10455454" y="2018393"/>
            <a:ext cx="1078915" cy="1078915"/>
          </a:xfrm>
          <a:prstGeom prst="rect">
            <a:avLst/>
          </a:prstGeom>
        </p:spPr>
      </p:pic>
      <p:grpSp>
        <p:nvGrpSpPr>
          <p:cNvPr id="31" name="Group 30">
            <a:extLst>
              <a:ext uri="{FF2B5EF4-FFF2-40B4-BE49-F238E27FC236}">
                <a16:creationId xmlns:a16="http://schemas.microsoft.com/office/drawing/2014/main" id="{5953BC56-E599-714E-B180-270748279112}"/>
              </a:ext>
            </a:extLst>
          </p:cNvPr>
          <p:cNvGrpSpPr/>
          <p:nvPr/>
        </p:nvGrpSpPr>
        <p:grpSpPr>
          <a:xfrm>
            <a:off x="10256775" y="4739517"/>
            <a:ext cx="2555187" cy="1479477"/>
            <a:chOff x="10012611" y="3876327"/>
            <a:chExt cx="2555187" cy="1479477"/>
          </a:xfrm>
        </p:grpSpPr>
        <p:sp>
          <p:nvSpPr>
            <p:cNvPr id="28" name="Oval 27">
              <a:extLst>
                <a:ext uri="{FF2B5EF4-FFF2-40B4-BE49-F238E27FC236}">
                  <a16:creationId xmlns:a16="http://schemas.microsoft.com/office/drawing/2014/main" id="{29FC0AA3-834D-1A40-B0A2-B873DE4C9AA8}"/>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9" name="TextBox 28">
              <a:extLst>
                <a:ext uri="{FF2B5EF4-FFF2-40B4-BE49-F238E27FC236}">
                  <a16:creationId xmlns:a16="http://schemas.microsoft.com/office/drawing/2014/main" id="{7B82FD89-8EDE-A54B-B36E-89A5AEEC7E58}"/>
                </a:ext>
              </a:extLst>
            </p:cNvPr>
            <p:cNvSpPr txBox="1"/>
            <p:nvPr/>
          </p:nvSpPr>
          <p:spPr>
            <a:xfrm>
              <a:off x="10012611" y="4976213"/>
              <a:ext cx="255518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altLang="ko-KR" sz="1800" b="1" dirty="0">
                  <a:solidFill>
                    <a:schemeClr val="bg1"/>
                  </a:solidFill>
                  <a:latin typeface="Nanum Gothic" panose="020D0604000000000000" pitchFamily="34" charset="-127"/>
                  <a:ea typeface="Nanum Gothic" panose="020D0604000000000000" pitchFamily="34" charset="-127"/>
                </a:rPr>
                <a:t>2</a:t>
              </a:r>
              <a:r>
                <a:rPr lang="en-US" sz="1800" b="1" dirty="0">
                  <a:solidFill>
                    <a:schemeClr val="bg1"/>
                  </a:solidFill>
                  <a:latin typeface="Nanum Gothic" panose="020D0604000000000000" pitchFamily="34" charset="-127"/>
                  <a:ea typeface="Nanum Gothic" panose="020D0604000000000000" pitchFamily="34" charset="-127"/>
                </a:rPr>
                <a:t>. maintain </a:t>
              </a:r>
              <a:r>
                <a:rPr lang="ko-KR" altLang="en-US" sz="1800" b="1" dirty="0">
                  <a:solidFill>
                    <a:schemeClr val="bg1"/>
                  </a:solidFill>
                  <a:latin typeface="Nanum Gothic" panose="020D0604000000000000" pitchFamily="34" charset="-127"/>
                  <a:ea typeface="Nanum Gothic" panose="020D0604000000000000" pitchFamily="34" charset="-127"/>
                </a:rPr>
                <a:t>학적</a:t>
              </a:r>
              <a:r>
                <a:rPr lang="en-US" sz="1800" b="1" dirty="0">
                  <a:solidFill>
                    <a:schemeClr val="bg1"/>
                  </a:solidFill>
                  <a:latin typeface="Nanum Gothic" panose="020D0604000000000000" pitchFamily="34" charset="-127"/>
                  <a:ea typeface="Nanum Gothic" panose="020D0604000000000000" pitchFamily="34" charset="-127"/>
                </a:rPr>
                <a:t>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33" name="Straight Arrow Connector 32">
            <a:extLst>
              <a:ext uri="{FF2B5EF4-FFF2-40B4-BE49-F238E27FC236}">
                <a16:creationId xmlns:a16="http://schemas.microsoft.com/office/drawing/2014/main" id="{4FEDB2BF-D126-C743-8217-36F5730CDBDB}"/>
              </a:ext>
            </a:extLst>
          </p:cNvPr>
          <p:cNvCxnSpPr>
            <a:cxnSpLocks/>
            <a:stCxn id="9" idx="3"/>
          </p:cNvCxnSpPr>
          <p:nvPr/>
        </p:nvCxnSpPr>
        <p:spPr>
          <a:xfrm>
            <a:off x="3050308" y="3590523"/>
            <a:ext cx="2761941" cy="82103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65DCBE02-CFB2-7842-9CDA-0461AFCCAF4E}"/>
              </a:ext>
            </a:extLst>
          </p:cNvPr>
          <p:cNvCxnSpPr>
            <a:cxnSpLocks/>
            <a:stCxn id="13" idx="3"/>
          </p:cNvCxnSpPr>
          <p:nvPr/>
        </p:nvCxnSpPr>
        <p:spPr>
          <a:xfrm flipV="1">
            <a:off x="3050306" y="5149310"/>
            <a:ext cx="2600986" cy="697327"/>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C5C85CA-8A47-9A49-8429-0C6154C9E3AE}"/>
              </a:ext>
            </a:extLst>
          </p:cNvPr>
          <p:cNvCxnSpPr>
            <a:cxnSpLocks/>
          </p:cNvCxnSpPr>
          <p:nvPr/>
        </p:nvCxnSpPr>
        <p:spPr>
          <a:xfrm flipV="1">
            <a:off x="4331368" y="5668907"/>
            <a:ext cx="1480881" cy="115040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07D5D966-85DC-6647-B0E8-EC14C84A3C17}"/>
              </a:ext>
            </a:extLst>
          </p:cNvPr>
          <p:cNvCxnSpPr>
            <a:cxnSpLocks/>
          </p:cNvCxnSpPr>
          <p:nvPr/>
        </p:nvCxnSpPr>
        <p:spPr>
          <a:xfrm flipV="1">
            <a:off x="5812249" y="5668907"/>
            <a:ext cx="612347" cy="115040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6BC8F160-62B6-8148-B96E-B80DB3282C08}"/>
              </a:ext>
            </a:extLst>
          </p:cNvPr>
          <p:cNvCxnSpPr>
            <a:cxnSpLocks/>
            <a:stCxn id="11" idx="0"/>
          </p:cNvCxnSpPr>
          <p:nvPr/>
        </p:nvCxnSpPr>
        <p:spPr>
          <a:xfrm flipV="1">
            <a:off x="7392465" y="5839403"/>
            <a:ext cx="0" cy="102245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D1232F1C-823E-664B-B7AD-328E0FF18A01}"/>
              </a:ext>
            </a:extLst>
          </p:cNvPr>
          <p:cNvCxnSpPr>
            <a:cxnSpLocks/>
            <a:stCxn id="14" idx="0"/>
          </p:cNvCxnSpPr>
          <p:nvPr/>
        </p:nvCxnSpPr>
        <p:spPr>
          <a:xfrm flipH="1" flipV="1">
            <a:off x="8085653" y="5839403"/>
            <a:ext cx="568484" cy="102245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78B54DBB-A21D-D94A-BDC4-AEFEC5BF33DB}"/>
              </a:ext>
            </a:extLst>
          </p:cNvPr>
          <p:cNvCxnSpPr>
            <a:cxnSpLocks/>
            <a:stCxn id="16" idx="0"/>
          </p:cNvCxnSpPr>
          <p:nvPr/>
        </p:nvCxnSpPr>
        <p:spPr>
          <a:xfrm flipH="1" flipV="1">
            <a:off x="11666099" y="6311775"/>
            <a:ext cx="240858" cy="550086"/>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4DA4E485-E3F4-CB40-B349-E26853865603}"/>
              </a:ext>
            </a:extLst>
          </p:cNvPr>
          <p:cNvCxnSpPr>
            <a:cxnSpLocks/>
          </p:cNvCxnSpPr>
          <p:nvPr/>
        </p:nvCxnSpPr>
        <p:spPr>
          <a:xfrm flipH="1" flipV="1">
            <a:off x="9276308" y="5760353"/>
            <a:ext cx="2223646" cy="1467404"/>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58862112-C290-7249-BE3D-1507A829B42B}"/>
              </a:ext>
            </a:extLst>
          </p:cNvPr>
          <p:cNvGrpSpPr/>
          <p:nvPr/>
        </p:nvGrpSpPr>
        <p:grpSpPr>
          <a:xfrm>
            <a:off x="7700241" y="2558332"/>
            <a:ext cx="2398093" cy="1479477"/>
            <a:chOff x="10091158" y="3876327"/>
            <a:chExt cx="2398093" cy="1479477"/>
          </a:xfrm>
        </p:grpSpPr>
        <p:sp>
          <p:nvSpPr>
            <p:cNvPr id="66" name="Oval 65">
              <a:extLst>
                <a:ext uri="{FF2B5EF4-FFF2-40B4-BE49-F238E27FC236}">
                  <a16:creationId xmlns:a16="http://schemas.microsoft.com/office/drawing/2014/main" id="{64638BC5-39CE-D24D-8E3B-18B36123E3E7}"/>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67" name="TextBox 66">
              <a:extLst>
                <a:ext uri="{FF2B5EF4-FFF2-40B4-BE49-F238E27FC236}">
                  <a16:creationId xmlns:a16="http://schemas.microsoft.com/office/drawing/2014/main" id="{AC225935-32F1-CA46-82FD-E6B3715EE542}"/>
                </a:ext>
              </a:extLst>
            </p:cNvPr>
            <p:cNvSpPr txBox="1"/>
            <p:nvPr/>
          </p:nvSpPr>
          <p:spPr>
            <a:xfrm>
              <a:off x="10091158" y="4976213"/>
              <a:ext cx="239809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800" b="1" dirty="0">
                  <a:solidFill>
                    <a:schemeClr val="bg1"/>
                  </a:solidFill>
                  <a:latin typeface="Nanum Gothic" panose="020D0604000000000000" pitchFamily="34" charset="-127"/>
                  <a:ea typeface="Nanum Gothic" panose="020D0604000000000000" pitchFamily="34" charset="-127"/>
                </a:rPr>
                <a:t>3</a:t>
              </a:r>
              <a:r>
                <a:rPr lang="en-US" sz="1800" b="1" dirty="0">
                  <a:solidFill>
                    <a:schemeClr val="bg1"/>
                  </a:solidFill>
                  <a:latin typeface="Nanum Gothic" panose="020D0604000000000000" pitchFamily="34" charset="-127"/>
                  <a:ea typeface="Nanum Gothic" panose="020D0604000000000000" pitchFamily="34" charset="-127"/>
                </a:rPr>
                <a:t>. Query BP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69" name="Straight Arrow Connector 68">
            <a:extLst>
              <a:ext uri="{FF2B5EF4-FFF2-40B4-BE49-F238E27FC236}">
                <a16:creationId xmlns:a16="http://schemas.microsoft.com/office/drawing/2014/main" id="{A684D855-F7BF-CD48-9649-B4207F6FA6A0}"/>
              </a:ext>
            </a:extLst>
          </p:cNvPr>
          <p:cNvCxnSpPr>
            <a:cxnSpLocks/>
          </p:cNvCxnSpPr>
          <p:nvPr/>
        </p:nvCxnSpPr>
        <p:spPr>
          <a:xfrm flipH="1">
            <a:off x="10014424" y="2744959"/>
            <a:ext cx="373707" cy="11153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1" name="Group 40">
            <a:extLst>
              <a:ext uri="{FF2B5EF4-FFF2-40B4-BE49-F238E27FC236}">
                <a16:creationId xmlns:a16="http://schemas.microsoft.com/office/drawing/2014/main" id="{C5A9EA35-7A19-2540-85C7-AB01696D9B14}"/>
              </a:ext>
            </a:extLst>
          </p:cNvPr>
          <p:cNvGrpSpPr/>
          <p:nvPr/>
        </p:nvGrpSpPr>
        <p:grpSpPr>
          <a:xfrm>
            <a:off x="4565218" y="2245914"/>
            <a:ext cx="2973570" cy="1479477"/>
            <a:chOff x="9803415" y="3876327"/>
            <a:chExt cx="2973570" cy="1479477"/>
          </a:xfrm>
        </p:grpSpPr>
        <p:sp>
          <p:nvSpPr>
            <p:cNvPr id="43" name="Oval 42">
              <a:extLst>
                <a:ext uri="{FF2B5EF4-FFF2-40B4-BE49-F238E27FC236}">
                  <a16:creationId xmlns:a16="http://schemas.microsoft.com/office/drawing/2014/main" id="{E2A60E80-B449-4848-AE36-BA68E9828DCE}"/>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44" name="TextBox 43">
              <a:extLst>
                <a:ext uri="{FF2B5EF4-FFF2-40B4-BE49-F238E27FC236}">
                  <a16:creationId xmlns:a16="http://schemas.microsoft.com/office/drawing/2014/main" id="{644D5426-1F07-254C-954F-C18D1B491128}"/>
                </a:ext>
              </a:extLst>
            </p:cNvPr>
            <p:cNvSpPr txBox="1"/>
            <p:nvPr/>
          </p:nvSpPr>
          <p:spPr>
            <a:xfrm>
              <a:off x="9803415" y="4976213"/>
              <a:ext cx="297357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altLang="ko-KR" sz="1800" b="1" dirty="0">
                  <a:solidFill>
                    <a:schemeClr val="bg1"/>
                  </a:solidFill>
                  <a:latin typeface="Nanum Gothic" panose="020D0604000000000000" pitchFamily="34" charset="-127"/>
                  <a:ea typeface="Nanum Gothic" panose="020D0604000000000000" pitchFamily="34" charset="-127"/>
                </a:rPr>
                <a:t>4</a:t>
              </a:r>
              <a:r>
                <a:rPr lang="en-US" sz="1800" b="1" dirty="0">
                  <a:solidFill>
                    <a:schemeClr val="bg1"/>
                  </a:solidFill>
                  <a:latin typeface="Nanum Gothic" panose="020D0604000000000000" pitchFamily="34" charset="-127"/>
                  <a:ea typeface="Nanum Gothic" panose="020D0604000000000000" pitchFamily="34" charset="-127"/>
                </a:rPr>
                <a:t>. </a:t>
              </a:r>
              <a:r>
                <a:rPr lang="ko-KR" altLang="en-US" sz="1800" b="1" dirty="0">
                  <a:solidFill>
                    <a:schemeClr val="bg1"/>
                  </a:solidFill>
                  <a:latin typeface="Nanum Gothic" panose="020D0604000000000000" pitchFamily="34" charset="-127"/>
                  <a:ea typeface="Nanum Gothic" panose="020D0604000000000000" pitchFamily="34" charset="-127"/>
                </a:rPr>
                <a:t>학생 재학 이력 정보 검색 </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46" name="Straight Arrow Connector 45">
            <a:extLst>
              <a:ext uri="{FF2B5EF4-FFF2-40B4-BE49-F238E27FC236}">
                <a16:creationId xmlns:a16="http://schemas.microsoft.com/office/drawing/2014/main" id="{2A0F6E33-494A-604C-9A9A-5E75669B5ABC}"/>
              </a:ext>
            </a:extLst>
          </p:cNvPr>
          <p:cNvCxnSpPr>
            <a:cxnSpLocks/>
          </p:cNvCxnSpPr>
          <p:nvPr/>
        </p:nvCxnSpPr>
        <p:spPr>
          <a:xfrm flipV="1">
            <a:off x="2910976" y="3913053"/>
            <a:ext cx="2127243" cy="1602309"/>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4EA1E9F1-4649-3045-B5C2-2656A107D956}"/>
              </a:ext>
            </a:extLst>
          </p:cNvPr>
          <p:cNvCxnSpPr>
            <a:cxnSpLocks/>
            <a:stCxn id="10" idx="0"/>
          </p:cNvCxnSpPr>
          <p:nvPr/>
        </p:nvCxnSpPr>
        <p:spPr>
          <a:xfrm flipV="1">
            <a:off x="4070351" y="3931049"/>
            <a:ext cx="1379337" cy="2930812"/>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D7A96984-B777-9D46-BEE8-C2D0CA1A3FB2}"/>
              </a:ext>
            </a:extLst>
          </p:cNvPr>
          <p:cNvCxnSpPr>
            <a:cxnSpLocks/>
            <a:stCxn id="12" idx="0"/>
          </p:cNvCxnSpPr>
          <p:nvPr/>
        </p:nvCxnSpPr>
        <p:spPr>
          <a:xfrm flipV="1">
            <a:off x="5731408" y="3903237"/>
            <a:ext cx="440074" cy="2958624"/>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817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94080" y="2255913"/>
            <a:ext cx="11379200" cy="3789221"/>
          </a:xfrm>
        </p:spPr>
        <p:txBody>
          <a:bodyPr anchor="ctr">
            <a:normAutofit/>
          </a:bodyPr>
          <a:lstStyle/>
          <a:p>
            <a:pPr marL="342900" indent="-342900">
              <a:spcAft>
                <a:spcPts val="600"/>
              </a:spcAft>
              <a:buFont typeface="Arial" charset="0"/>
              <a:buChar char="•"/>
            </a:pPr>
            <a:r>
              <a:rPr lang="en-US" altLang="ko-KR" sz="2400" b="1" dirty="0"/>
              <a:t>Use case 1</a:t>
            </a:r>
            <a:r>
              <a:rPr lang="en-US" altLang="ko-KR" sz="2400" b="0" dirty="0"/>
              <a:t>: </a:t>
            </a:r>
            <a:r>
              <a:rPr lang="en-US" altLang="ko-KR" sz="2400" dirty="0"/>
              <a:t> </a:t>
            </a:r>
            <a:r>
              <a:rPr lang="ko-KR" altLang="en-US" sz="2400" dirty="0"/>
              <a:t>승인 처리 프로세스 데이터를 유지한다</a:t>
            </a:r>
            <a:r>
              <a:rPr lang="en-US" altLang="ko-KR" sz="2400" dirty="0"/>
              <a:t>. </a:t>
            </a:r>
            <a:r>
              <a:rPr lang="ko-KR" altLang="en-US" sz="2400" dirty="0"/>
              <a:t>업무처리 데이터 입력 및 업데이트 </a:t>
            </a:r>
            <a:r>
              <a:rPr lang="en-US" altLang="ko-KR" sz="2400" b="0" dirty="0"/>
              <a:t>(</a:t>
            </a:r>
            <a:r>
              <a:rPr lang="ko-KR" altLang="en-US" sz="2400" dirty="0" err="1"/>
              <a:t>인스탄스</a:t>
            </a:r>
            <a:r>
              <a:rPr lang="en-US" altLang="ko-KR" sz="2400" dirty="0"/>
              <a:t>_i</a:t>
            </a:r>
            <a:r>
              <a:rPr lang="en-US" altLang="ko-KR" sz="2400" b="0" dirty="0"/>
              <a:t>d, </a:t>
            </a:r>
            <a:r>
              <a:rPr lang="en-US" altLang="ko-KR" sz="2400" dirty="0" err="1"/>
              <a:t>bp_id</a:t>
            </a:r>
            <a:r>
              <a:rPr lang="en-US" altLang="ko-KR" sz="2400" dirty="0"/>
              <a:t>, </a:t>
            </a:r>
            <a:r>
              <a:rPr lang="en-US" altLang="ko-KR" sz="2400" dirty="0" err="1"/>
              <a:t>pr_id</a:t>
            </a:r>
            <a:r>
              <a:rPr lang="en-US" altLang="ko-KR" sz="2400" dirty="0"/>
              <a:t>,</a:t>
            </a:r>
            <a:r>
              <a:rPr lang="ko-KR" altLang="en-US" sz="2400" dirty="0"/>
              <a:t> </a:t>
            </a:r>
            <a:r>
              <a:rPr lang="en-US" altLang="ko-KR" sz="2400" dirty="0" err="1"/>
              <a:t>student_id</a:t>
            </a:r>
            <a:r>
              <a:rPr lang="en-US" altLang="ko-KR" sz="2400" dirty="0"/>
              <a:t>(</a:t>
            </a:r>
            <a:r>
              <a:rPr lang="ko-KR" altLang="en-US" sz="2400" dirty="0"/>
              <a:t>신청자</a:t>
            </a:r>
            <a:r>
              <a:rPr lang="en-US" altLang="ko-KR" sz="2400" dirty="0"/>
              <a:t>), </a:t>
            </a:r>
            <a:r>
              <a:rPr lang="en-US" altLang="ko-KR" sz="2400" dirty="0" err="1"/>
              <a:t>emp_id</a:t>
            </a:r>
            <a:r>
              <a:rPr lang="en-US" altLang="ko-KR" sz="2400" dirty="0"/>
              <a:t>(</a:t>
            </a:r>
            <a:r>
              <a:rPr lang="ko-KR" altLang="en-US" sz="2400" dirty="0"/>
              <a:t>행위자</a:t>
            </a:r>
            <a:r>
              <a:rPr lang="en-US" altLang="ko-KR" sz="2400" dirty="0"/>
              <a:t>),</a:t>
            </a:r>
            <a:r>
              <a:rPr lang="ko-KR" altLang="en-US" sz="2400" dirty="0"/>
              <a:t> 처리 결과</a:t>
            </a:r>
            <a:r>
              <a:rPr lang="en-US" altLang="ko-KR" sz="2400" dirty="0"/>
              <a:t>,</a:t>
            </a:r>
            <a:r>
              <a:rPr lang="ko-KR" altLang="en-US" sz="2400" dirty="0"/>
              <a:t> </a:t>
            </a:r>
            <a:r>
              <a:rPr lang="ko-KR" altLang="en-US" sz="2400" dirty="0" err="1"/>
              <a:t>처리의견</a:t>
            </a:r>
            <a:r>
              <a:rPr lang="en-US" altLang="ko-KR" sz="2400" b="0" dirty="0"/>
              <a:t>,  </a:t>
            </a:r>
            <a:r>
              <a:rPr lang="ko-KR" altLang="en-US" sz="2400" b="0" dirty="0" err="1"/>
              <a:t>처리시각</a:t>
            </a:r>
            <a:r>
              <a:rPr lang="en-US" altLang="ko-KR" sz="2400" b="0" dirty="0"/>
              <a:t>).</a:t>
            </a:r>
          </a:p>
          <a:p>
            <a:pPr marL="342900" indent="-342900">
              <a:spcAft>
                <a:spcPts val="600"/>
              </a:spcAft>
              <a:buFont typeface="Arial" charset="0"/>
              <a:buChar char="•"/>
            </a:pPr>
            <a:r>
              <a:rPr lang="en-US" altLang="ko-KR" sz="2400" b="1" dirty="0"/>
              <a:t>Use case 2</a:t>
            </a:r>
            <a:r>
              <a:rPr lang="en-US" altLang="ko-KR" sz="2400" b="0" dirty="0"/>
              <a:t>: </a:t>
            </a:r>
            <a:r>
              <a:rPr lang="ko-KR" altLang="en-US" sz="2400" b="0" dirty="0" err="1"/>
              <a:t>학적변경</a:t>
            </a:r>
            <a:r>
              <a:rPr lang="ko-KR" altLang="en-US" sz="2400" dirty="0"/>
              <a:t> 레코드 </a:t>
            </a:r>
            <a:r>
              <a:rPr lang="ko-KR" altLang="en-US" sz="2400" b="0" dirty="0"/>
              <a:t>삽입</a:t>
            </a:r>
            <a:r>
              <a:rPr lang="en-US" altLang="ko-KR" sz="2400" b="0" dirty="0"/>
              <a:t>.</a:t>
            </a:r>
            <a:r>
              <a:rPr lang="ko-KR" altLang="en-US" sz="2400" b="0" dirty="0"/>
              <a:t> </a:t>
            </a:r>
            <a:r>
              <a:rPr lang="en-US" altLang="ko-KR" sz="2400" b="0" dirty="0"/>
              <a:t>(</a:t>
            </a:r>
            <a:r>
              <a:rPr lang="en-US" altLang="ko-KR" sz="2400" b="0" dirty="0" err="1"/>
              <a:t>student_id</a:t>
            </a:r>
            <a:r>
              <a:rPr lang="en-US" altLang="ko-KR" sz="2400" b="0" dirty="0"/>
              <a:t>, </a:t>
            </a:r>
            <a:r>
              <a:rPr lang="ko-KR" altLang="en-US" sz="2400" b="0" dirty="0"/>
              <a:t>휴학</a:t>
            </a:r>
            <a:r>
              <a:rPr lang="en-US" altLang="ko-KR" sz="2400" dirty="0"/>
              <a:t>,</a:t>
            </a:r>
            <a:r>
              <a:rPr lang="ko-KR" altLang="en-US" sz="2400" dirty="0"/>
              <a:t> 사유</a:t>
            </a:r>
            <a:r>
              <a:rPr lang="en-US" altLang="ko-KR" sz="2400" dirty="0"/>
              <a:t>,</a:t>
            </a:r>
            <a:r>
              <a:rPr lang="ko-KR" altLang="en-US" sz="2400" dirty="0"/>
              <a:t> </a:t>
            </a:r>
            <a:r>
              <a:rPr lang="ko-KR" altLang="en-US" sz="2400" dirty="0" err="1"/>
              <a:t>인스탄스</a:t>
            </a:r>
            <a:r>
              <a:rPr lang="en-US" altLang="ko-KR" sz="2400" dirty="0"/>
              <a:t>_id, </a:t>
            </a:r>
            <a:r>
              <a:rPr lang="en-US" altLang="ko-KR" sz="2400" dirty="0" err="1"/>
              <a:t>start_date</a:t>
            </a:r>
            <a:r>
              <a:rPr lang="en-US" altLang="ko-KR" sz="2400" dirty="0"/>
              <a:t>, </a:t>
            </a:r>
            <a:r>
              <a:rPr lang="en-US" altLang="ko-KR" sz="2400" dirty="0" err="1"/>
              <a:t>end_date</a:t>
            </a:r>
            <a:r>
              <a:rPr lang="en-US" altLang="ko-KR" sz="2400" dirty="0"/>
              <a:t>, </a:t>
            </a:r>
            <a:r>
              <a:rPr lang="en-US" altLang="ko-KR" sz="2400" dirty="0" err="1"/>
              <a:t>insert_date</a:t>
            </a:r>
            <a:r>
              <a:rPr lang="en-US" altLang="ko-KR" sz="2400" dirty="0"/>
              <a:t>)</a:t>
            </a:r>
            <a:endParaRPr lang="en-US" altLang="ko-KR" sz="2400" b="0" dirty="0"/>
          </a:p>
          <a:p>
            <a:pPr marL="342900" indent="-342900">
              <a:spcAft>
                <a:spcPts val="600"/>
              </a:spcAft>
              <a:buFont typeface="Arial" charset="0"/>
              <a:buChar char="•"/>
            </a:pPr>
            <a:r>
              <a:rPr lang="en-US" altLang="ko-KR" sz="2400" b="1" dirty="0"/>
              <a:t>Use case 3</a:t>
            </a:r>
            <a:r>
              <a:rPr lang="en-US" altLang="ko-KR" sz="2400" b="0" dirty="0"/>
              <a:t>: </a:t>
            </a:r>
            <a:r>
              <a:rPr lang="ko-KR" altLang="en-US" sz="2400" b="0" dirty="0"/>
              <a:t>승인 처리 프로세스 데이터 검색</a:t>
            </a:r>
            <a:endParaRPr lang="en-US" altLang="ko-KR" sz="2400" b="0" dirty="0"/>
          </a:p>
          <a:p>
            <a:pPr marL="342900" indent="-342900">
              <a:spcAft>
                <a:spcPts val="600"/>
              </a:spcAft>
              <a:buFont typeface="Arial" charset="0"/>
              <a:buChar char="•"/>
            </a:pPr>
            <a:r>
              <a:rPr lang="en-US" altLang="ko-KR" sz="2400" b="1" dirty="0"/>
              <a:t>Use case 4</a:t>
            </a:r>
            <a:r>
              <a:rPr lang="en-US" altLang="ko-KR" sz="2400" b="0" dirty="0"/>
              <a:t>: </a:t>
            </a:r>
            <a:r>
              <a:rPr lang="ko-KR" altLang="en-US" sz="2400" b="0" dirty="0"/>
              <a:t>학생 재학 이력 정보 검색 </a:t>
            </a:r>
            <a:endParaRPr lang="ko-KR" altLang="en-US" sz="2400"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31</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939016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is the First Data Model?</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963556"/>
          </a:xfrm>
        </p:spPr>
        <p:txBody>
          <a:bodyPr anchor="ctr">
            <a:normAutofit/>
          </a:bodyPr>
          <a:lstStyle/>
          <a:p>
            <a:pPr marL="457200" indent="-457200">
              <a:buFont typeface="Arial" charset="0"/>
              <a:buChar char="•"/>
            </a:pPr>
            <a:r>
              <a:rPr lang="ko-KR" altLang="en-US" sz="3200" dirty="0">
                <a:latin typeface="나눔고딕" panose="020D0604000000000000" pitchFamily="50" charset="-127"/>
                <a:ea typeface="나눔고딕" panose="020D0604000000000000" pitchFamily="50" charset="-127"/>
              </a:rPr>
              <a:t>최소한 두 객체 업데이트에 관련되며 몇몇 알림 기능과 학생 재학 이력 상세 정보에 대한 검색이 필요합니다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32</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is the First Data Model?</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
        <p:nvSpPr>
          <p:cNvPr id="7" name="Rectangle 6">
            <a:extLst>
              <a:ext uri="{FF2B5EF4-FFF2-40B4-BE49-F238E27FC236}">
                <a16:creationId xmlns:a16="http://schemas.microsoft.com/office/drawing/2014/main" id="{07BD2DFB-03EA-C048-B79A-3A021820621C}"/>
              </a:ext>
            </a:extLst>
          </p:cNvPr>
          <p:cNvSpPr/>
          <p:nvPr/>
        </p:nvSpPr>
        <p:spPr>
          <a:xfrm>
            <a:off x="2428407" y="4706911"/>
            <a:ext cx="1902961" cy="371756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American Typewriter"/>
            </a:endParaRPr>
          </a:p>
        </p:txBody>
      </p:sp>
      <p:cxnSp>
        <p:nvCxnSpPr>
          <p:cNvPr id="9" name="Straight Connector 8">
            <a:extLst>
              <a:ext uri="{FF2B5EF4-FFF2-40B4-BE49-F238E27FC236}">
                <a16:creationId xmlns:a16="http://schemas.microsoft.com/office/drawing/2014/main" id="{7013A130-6FE2-C04E-82EC-906179160098}"/>
              </a:ext>
            </a:extLst>
          </p:cNvPr>
          <p:cNvCxnSpPr/>
          <p:nvPr/>
        </p:nvCxnSpPr>
        <p:spPr>
          <a:xfrm>
            <a:off x="2428407" y="5351489"/>
            <a:ext cx="1902961" cy="0"/>
          </a:xfrm>
          <a:prstGeom prst="line">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E705F938-9D07-A544-9817-DAD50AFAD71E}"/>
              </a:ext>
            </a:extLst>
          </p:cNvPr>
          <p:cNvSpPr txBox="1"/>
          <p:nvPr/>
        </p:nvSpPr>
        <p:spPr>
          <a:xfrm>
            <a:off x="2751509" y="4793238"/>
            <a:ext cx="12567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2400" dirty="0">
                <a:solidFill>
                  <a:schemeClr val="bg1"/>
                </a:solidFill>
                <a:latin typeface="Nanum Gothic" panose="020D0604000000000000" pitchFamily="34" charset="-127"/>
                <a:ea typeface="Nanum Gothic" panose="020D0604000000000000" pitchFamily="34" charset="-127"/>
              </a:rPr>
              <a:t>업무처리</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11" name="TextBox 10">
            <a:extLst>
              <a:ext uri="{FF2B5EF4-FFF2-40B4-BE49-F238E27FC236}">
                <a16:creationId xmlns:a16="http://schemas.microsoft.com/office/drawing/2014/main" id="{126B0B9F-C693-DB4D-9F50-22B33B99CA77}"/>
              </a:ext>
            </a:extLst>
          </p:cNvPr>
          <p:cNvSpPr txBox="1"/>
          <p:nvPr/>
        </p:nvSpPr>
        <p:spPr>
          <a:xfrm>
            <a:off x="2751509" y="5728689"/>
            <a:ext cx="1359346"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인스탄스</a:t>
            </a:r>
            <a:r>
              <a:rPr lang="en-US" altLang="ko-KR" sz="1800" dirty="0">
                <a:solidFill>
                  <a:schemeClr val="bg1"/>
                </a:solidFill>
                <a:latin typeface="Nanum Gothic" panose="020D0604000000000000" pitchFamily="34" charset="-127"/>
                <a:ea typeface="Nanum Gothic" panose="020D0604000000000000" pitchFamily="34" charset="-127"/>
              </a:rPr>
              <a:t>_Id,</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bp_id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pr_id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student_id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en-US" sz="1800" dirty="0" err="1">
                <a:solidFill>
                  <a:schemeClr val="bg1"/>
                </a:solidFill>
                <a:latin typeface="Nanum Gothic" panose="020D0604000000000000" pitchFamily="34" charset="-127"/>
                <a:ea typeface="Nanum Gothic" panose="020D0604000000000000" pitchFamily="34" charset="-127"/>
              </a:rPr>
              <a:t>emp_id</a:t>
            </a:r>
            <a:r>
              <a:rPr lang="en-US"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처리결과</a:t>
            </a:r>
            <a:r>
              <a:rPr lang="en-US" altLang="ko-KR" sz="1800" dirty="0">
                <a:solidFill>
                  <a:schemeClr val="bg1"/>
                </a:solidFill>
                <a:latin typeface="Nanum Gothic" panose="020D0604000000000000" pitchFamily="34" charset="-127"/>
                <a:ea typeface="Nanum Gothic" panose="020D0604000000000000" pitchFamily="34" charset="-127"/>
              </a:rPr>
              <a:t>,</a:t>
            </a:r>
            <a:endParaRPr lang="en-US"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처리의견</a:t>
            </a:r>
            <a:r>
              <a:rPr lang="en-US" altLang="ko-KR"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처리시각</a:t>
            </a:r>
            <a:endParaRPr lang="en-US" sz="1800" dirty="0">
              <a:solidFill>
                <a:schemeClr val="bg1"/>
              </a:solidFill>
              <a:latin typeface="Nanum Gothic" panose="020D0604000000000000" pitchFamily="34" charset="-127"/>
              <a:ea typeface="Nanum Gothic" panose="020D0604000000000000" pitchFamily="34" charset="-127"/>
            </a:endParaRPr>
          </a:p>
        </p:txBody>
      </p:sp>
      <p:sp>
        <p:nvSpPr>
          <p:cNvPr id="12" name="Rectangle 11">
            <a:extLst>
              <a:ext uri="{FF2B5EF4-FFF2-40B4-BE49-F238E27FC236}">
                <a16:creationId xmlns:a16="http://schemas.microsoft.com/office/drawing/2014/main" id="{E9CF393A-B45A-E242-857E-AB9E975809F8}"/>
              </a:ext>
            </a:extLst>
          </p:cNvPr>
          <p:cNvSpPr/>
          <p:nvPr/>
        </p:nvSpPr>
        <p:spPr>
          <a:xfrm>
            <a:off x="7707443" y="4711082"/>
            <a:ext cx="1902961" cy="3717561"/>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American Typewriter"/>
            </a:endParaRPr>
          </a:p>
        </p:txBody>
      </p:sp>
      <p:cxnSp>
        <p:nvCxnSpPr>
          <p:cNvPr id="13" name="Straight Connector 12">
            <a:extLst>
              <a:ext uri="{FF2B5EF4-FFF2-40B4-BE49-F238E27FC236}">
                <a16:creationId xmlns:a16="http://schemas.microsoft.com/office/drawing/2014/main" id="{478B545A-16C2-734B-B7E3-DDAC97EF0B41}"/>
              </a:ext>
            </a:extLst>
          </p:cNvPr>
          <p:cNvCxnSpPr/>
          <p:nvPr/>
        </p:nvCxnSpPr>
        <p:spPr>
          <a:xfrm>
            <a:off x="7707443" y="5355660"/>
            <a:ext cx="1902961" cy="0"/>
          </a:xfrm>
          <a:prstGeom prst="line">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2C4DD181-4B8E-6545-8E5D-27CE697CC02B}"/>
              </a:ext>
            </a:extLst>
          </p:cNvPr>
          <p:cNvSpPr txBox="1"/>
          <p:nvPr/>
        </p:nvSpPr>
        <p:spPr>
          <a:xfrm>
            <a:off x="8030546" y="4797409"/>
            <a:ext cx="12567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2400" dirty="0" err="1">
                <a:solidFill>
                  <a:schemeClr val="bg1"/>
                </a:solidFill>
                <a:latin typeface="Nanum Gothic" panose="020D0604000000000000" pitchFamily="34" charset="-127"/>
                <a:ea typeface="Nanum Gothic" panose="020D0604000000000000" pitchFamily="34" charset="-127"/>
              </a:rPr>
              <a:t>학적변경</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15" name="TextBox 14">
            <a:extLst>
              <a:ext uri="{FF2B5EF4-FFF2-40B4-BE49-F238E27FC236}">
                <a16:creationId xmlns:a16="http://schemas.microsoft.com/office/drawing/2014/main" id="{AE894D4E-0E85-DF40-AEB4-63C9C607E38E}"/>
              </a:ext>
            </a:extLst>
          </p:cNvPr>
          <p:cNvSpPr txBox="1"/>
          <p:nvPr/>
        </p:nvSpPr>
        <p:spPr>
          <a:xfrm>
            <a:off x="8030546" y="5590190"/>
            <a:ext cx="1365758"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student_id</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휴학</a:t>
            </a:r>
            <a:r>
              <a:rPr lang="en-US" altLang="ko-KR" sz="1800" dirty="0">
                <a:solidFill>
                  <a:schemeClr val="bg1"/>
                </a:solidFill>
                <a:latin typeface="Nanum Gothic" panose="020D0604000000000000" pitchFamily="34" charset="-127"/>
                <a:ea typeface="Nanum Gothic" panose="020D0604000000000000" pitchFamily="34" charset="-127"/>
              </a:rPr>
              <a:t>,</a:t>
            </a:r>
            <a:r>
              <a:rPr lang="ko-KR" altLang="en-US" sz="1800" dirty="0">
                <a:solidFill>
                  <a:schemeClr val="bg1"/>
                </a:solidFill>
                <a:latin typeface="Nanum Gothic" panose="020D0604000000000000" pitchFamily="34" charset="-127"/>
                <a:ea typeface="Nanum Gothic" panose="020D0604000000000000" pitchFamily="34" charset="-127"/>
              </a:rPr>
              <a:t> </a:t>
            </a:r>
            <a:endParaRPr lang="en-US" altLang="ko-KR"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사유</a:t>
            </a:r>
            <a:r>
              <a:rPr lang="en-US" altLang="ko-KR" sz="1800" dirty="0">
                <a:solidFill>
                  <a:schemeClr val="bg1"/>
                </a:solidFill>
                <a:latin typeface="Nanum Gothic" panose="020D0604000000000000" pitchFamily="34" charset="-127"/>
                <a:ea typeface="Nanum Gothic" panose="020D0604000000000000" pitchFamily="34" charset="-127"/>
              </a:rPr>
              <a:t>,</a:t>
            </a:r>
          </a:p>
          <a:p>
            <a:pPr algn="l" rtl="0" latinLnBrk="1" hangingPunct="0"/>
            <a:r>
              <a:rPr lang="ko-KR" altLang="en-US" sz="1800" dirty="0">
                <a:solidFill>
                  <a:schemeClr val="bg1"/>
                </a:solidFill>
                <a:latin typeface="Nanum Gothic" panose="020D0604000000000000" pitchFamily="34" charset="-127"/>
                <a:ea typeface="Nanum Gothic" panose="020D0604000000000000" pitchFamily="34" charset="-127"/>
              </a:rPr>
              <a:t>증빙</a:t>
            </a:r>
            <a:endParaRPr lang="en-US" altLang="ko-KR" sz="1800" dirty="0">
              <a:solidFill>
                <a:schemeClr val="bg1"/>
              </a:solidFill>
              <a:latin typeface="Nanum Gothic" panose="020D0604000000000000" pitchFamily="34" charset="-127"/>
              <a:ea typeface="Nanum Gothic" panose="020D0604000000000000" pitchFamily="34" charset="-127"/>
            </a:endParaRPr>
          </a:p>
          <a:p>
            <a:pPr algn="l" rtl="0" latinLnBrk="1" hangingPunct="0"/>
            <a:r>
              <a:rPr lang="ko-KR" altLang="en-US" sz="1800" dirty="0" err="1">
                <a:solidFill>
                  <a:schemeClr val="bg1"/>
                </a:solidFill>
                <a:latin typeface="Nanum Gothic" panose="020D0604000000000000" pitchFamily="34" charset="-127"/>
                <a:ea typeface="Nanum Gothic" panose="020D0604000000000000" pitchFamily="34" charset="-127"/>
              </a:rPr>
              <a:t>인스탄스</a:t>
            </a:r>
            <a:r>
              <a:rPr lang="en-US" altLang="ko-KR" sz="1800" dirty="0">
                <a:solidFill>
                  <a:schemeClr val="bg1"/>
                </a:solidFill>
                <a:latin typeface="Nanum Gothic" panose="020D0604000000000000" pitchFamily="34" charset="-127"/>
                <a:ea typeface="Nanum Gothic" panose="020D0604000000000000" pitchFamily="34" charset="-127"/>
              </a:rPr>
              <a:t>_Id,</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start_date</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end_date</a:t>
            </a:r>
            <a:r>
              <a:rPr lang="en-US" altLang="ko-KR" sz="1800" dirty="0">
                <a:solidFill>
                  <a:schemeClr val="bg1"/>
                </a:solidFill>
                <a:latin typeface="Nanum Gothic" panose="020D0604000000000000" pitchFamily="34" charset="-127"/>
                <a:ea typeface="Nanum Gothic" panose="020D0604000000000000" pitchFamily="34" charset="-127"/>
              </a:rPr>
              <a:t>, </a:t>
            </a:r>
          </a:p>
          <a:p>
            <a:pPr algn="l" rtl="0" latinLnBrk="1" hangingPunct="0"/>
            <a:r>
              <a:rPr lang="en-US" altLang="ko-KR" sz="1800" dirty="0" err="1">
                <a:solidFill>
                  <a:schemeClr val="bg1"/>
                </a:solidFill>
                <a:latin typeface="Nanum Gothic" panose="020D0604000000000000" pitchFamily="34" charset="-127"/>
                <a:ea typeface="Nanum Gothic" panose="020D0604000000000000" pitchFamily="34" charset="-127"/>
              </a:rPr>
              <a:t>insert_date</a:t>
            </a:r>
            <a:r>
              <a:rPr lang="en-US" sz="1800" dirty="0">
                <a:solidFill>
                  <a:schemeClr val="bg1"/>
                </a:solidFill>
                <a:latin typeface="Nanum Gothic" panose="020D0604000000000000" pitchFamily="34" charset="-127"/>
                <a:ea typeface="Nanum Gothic" panose="020D0604000000000000" pitchFamily="34" charset="-127"/>
              </a:rPr>
              <a:t>,</a:t>
            </a:r>
          </a:p>
        </p:txBody>
      </p:sp>
      <p:cxnSp>
        <p:nvCxnSpPr>
          <p:cNvPr id="17" name="Straight Arrow Connector 16">
            <a:extLst>
              <a:ext uri="{FF2B5EF4-FFF2-40B4-BE49-F238E27FC236}">
                <a16:creationId xmlns:a16="http://schemas.microsoft.com/office/drawing/2014/main" id="{C99BC0C7-B718-3F4B-93C1-B35418E595A9}"/>
              </a:ext>
            </a:extLst>
          </p:cNvPr>
          <p:cNvCxnSpPr>
            <a:stCxn id="7" idx="3"/>
            <a:endCxn id="12" idx="1"/>
          </p:cNvCxnSpPr>
          <p:nvPr/>
        </p:nvCxnSpPr>
        <p:spPr>
          <a:xfrm>
            <a:off x="4331368" y="6565692"/>
            <a:ext cx="3376075" cy="4171"/>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42CA14E1-474B-E542-B3D3-6EA9C3E35FC8}"/>
              </a:ext>
            </a:extLst>
          </p:cNvPr>
          <p:cNvSpPr txBox="1"/>
          <p:nvPr/>
        </p:nvSpPr>
        <p:spPr>
          <a:xfrm>
            <a:off x="4433957" y="6047864"/>
            <a:ext cx="4905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rPr>
              <a:t>1:n</a:t>
            </a:r>
          </a:p>
        </p:txBody>
      </p:sp>
      <p:sp>
        <p:nvSpPr>
          <p:cNvPr id="19" name="TextBox 18">
            <a:extLst>
              <a:ext uri="{FF2B5EF4-FFF2-40B4-BE49-F238E27FC236}">
                <a16:creationId xmlns:a16="http://schemas.microsoft.com/office/drawing/2014/main" id="{552098DF-DFEB-754F-83F7-96B4F8DFA3D3}"/>
              </a:ext>
            </a:extLst>
          </p:cNvPr>
          <p:cNvSpPr txBox="1"/>
          <p:nvPr/>
        </p:nvSpPr>
        <p:spPr>
          <a:xfrm>
            <a:off x="7114333" y="6047864"/>
            <a:ext cx="4905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rPr>
              <a:t>1:1</a:t>
            </a:r>
          </a:p>
        </p:txBody>
      </p:sp>
    </p:spTree>
    <p:extLst>
      <p:ext uri="{BB962C8B-B14F-4D97-AF65-F5344CB8AC3E}">
        <p14:creationId xmlns:p14="http://schemas.microsoft.com/office/powerpoint/2010/main" val="2777202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What Are the Output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p:txBody>
          <a:bodyPr>
            <a:noAutofit/>
          </a:bodyPr>
          <a:lstStyle/>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신청자는 업무처리 진행 상황을 알고 싶어합니다</a:t>
            </a:r>
            <a:r>
              <a:rPr lang="en-US" altLang="ko-KR" sz="28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주요 목표의 일부인 휴학 요약 통계를 생각해 봅시다</a:t>
            </a:r>
            <a:r>
              <a:rPr lang="en-US" altLang="ko-KR" sz="2800" dirty="0">
                <a:latin typeface="나눔고딕" panose="020D0604000000000000" pitchFamily="50" charset="-127"/>
                <a:ea typeface="나눔고딕" panose="020D0604000000000000" pitchFamily="50" charset="-127"/>
              </a:rPr>
              <a:t>. </a:t>
            </a:r>
            <a:endParaRPr lang="en-US" altLang="ko-KR" sz="2800" b="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ko-KR" altLang="en-US" sz="2800" b="0" dirty="0">
                <a:latin typeface="나눔고딕" panose="020D0604000000000000" pitchFamily="50" charset="-127"/>
                <a:ea typeface="나눔고딕" panose="020D0604000000000000" pitchFamily="50" charset="-127"/>
              </a:rPr>
              <a:t>휴학에 대한 통계 중 </a:t>
            </a:r>
            <a:r>
              <a:rPr lang="en-US" altLang="ko-KR" sz="2800" b="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이번 학기에 휴학 신청한 학생 중 승인을 받지 못한 학생은 몇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입니까</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＂에 대한 처리를 위하여는 업무처리 클래스 객체에서 찾을 수 있습니다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endParaRPr lang="en-US" altLang="ko-KR" sz="280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ko-KR" altLang="en-US" sz="2800" b="0" dirty="0">
                <a:latin typeface="나눔고딕" panose="020D0604000000000000" pitchFamily="50" charset="-127"/>
                <a:ea typeface="나눔고딕" panose="020D0604000000000000" pitchFamily="50" charset="-127"/>
              </a:rPr>
              <a:t>이들에 대한 처리 기간은 </a:t>
            </a:r>
            <a:r>
              <a:rPr lang="ko-KR" altLang="en-US" sz="2800" b="0" dirty="0" err="1">
                <a:latin typeface="나눔고딕" panose="020D0604000000000000" pitchFamily="50" charset="-127"/>
                <a:ea typeface="나눔고딕" panose="020D0604000000000000" pitchFamily="50" charset="-127"/>
              </a:rPr>
              <a:t>신청시각과</a:t>
            </a:r>
            <a:r>
              <a:rPr lang="ko-KR" altLang="en-US" sz="2800" b="0" dirty="0">
                <a:latin typeface="나눔고딕" panose="020D0604000000000000" pitchFamily="50" charset="-127"/>
                <a:ea typeface="나눔고딕" panose="020D0604000000000000" pitchFamily="50" charset="-127"/>
              </a:rPr>
              <a:t> 처리완료 시각으로부터 알 수 있습니다</a:t>
            </a:r>
            <a:r>
              <a:rPr lang="en-US" altLang="ko-KR" sz="28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관심있는 기간에 있는 업무처리 오브젝트를 선택하여 특정 주 또는 월 중 또는 필요한 모든 시간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예 </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평균 또는 총계</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에 대한 다양한 통계를 결정할 수 있습니다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주요 목적의 요구 사항을 충족시키기 위해 데이터 모델은 충분한 정보를 저장하고 있습니다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33</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368573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677933"/>
            <a:ext cx="11379200" cy="1843405"/>
          </a:xfrm>
        </p:spPr>
        <p:txBody>
          <a:bodyPr anchor="ctr">
            <a:normAutofit/>
          </a:bodyPr>
          <a:lstStyle/>
          <a:p>
            <a:pPr marL="457200" indent="-457200">
              <a:buFont typeface="Arial" charset="0"/>
              <a:buChar char="•"/>
            </a:pPr>
            <a:r>
              <a:rPr lang="ko-KR" altLang="en-US" sz="2800" dirty="0">
                <a:latin typeface="나눔고딕" panose="020D0604000000000000" pitchFamily="50" charset="-127"/>
                <a:ea typeface="나눔고딕" panose="020D0604000000000000" pitchFamily="50" charset="-127"/>
              </a:rPr>
              <a:t>저장하고 있는 데이터로부터 다른 정보를 추론할 수 있는지 생각하여 보는 것이 필요합니다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우리가 제공 할 </a:t>
            </a:r>
            <a:r>
              <a:rPr lang="ko-KR" altLang="en-US" sz="2800" dirty="0" err="1">
                <a:latin typeface="나눔고딕" panose="020D0604000000000000" pitchFamily="50" charset="-127"/>
                <a:ea typeface="나눔고딕" panose="020D0604000000000000" pitchFamily="50" charset="-127"/>
              </a:rPr>
              <a:t>수있는</a:t>
            </a:r>
            <a:r>
              <a:rPr lang="ko-KR" altLang="en-US" sz="2800" dirty="0">
                <a:latin typeface="나눔고딕" panose="020D0604000000000000" pitchFamily="50" charset="-127"/>
                <a:ea typeface="나눔고딕" panose="020D0604000000000000" pitchFamily="50" charset="-127"/>
              </a:rPr>
              <a:t> 다른 통계는 무엇입니까</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34</a:t>
            </a:fld>
            <a:endParaRPr lang="ko-KR" altLang="en-US" dirty="0"/>
          </a:p>
        </p:txBody>
      </p:sp>
      <p:sp>
        <p:nvSpPr>
          <p:cNvPr id="5" name="내용 개체 틀 2"/>
          <p:cNvSpPr txBox="1">
            <a:spLocks/>
          </p:cNvSpPr>
          <p:nvPr/>
        </p:nvSpPr>
        <p:spPr>
          <a:xfrm>
            <a:off x="806027" y="2521338"/>
            <a:ext cx="11379200" cy="3277164"/>
          </a:xfrm>
          <a:prstGeom prst="rect">
            <a:avLst/>
          </a:prstGeom>
        </p:spPr>
        <p:txBody>
          <a:bodyPr>
            <a:norm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lvl="1">
              <a:buFont typeface="Arial" panose="020B0604020202020204" pitchFamily="34" charset="0"/>
              <a:buChar char="•"/>
            </a:pPr>
            <a:r>
              <a:rPr lang="ko-KR" altLang="en-US" sz="2400" dirty="0">
                <a:solidFill>
                  <a:schemeClr val="bg1"/>
                </a:solidFill>
                <a:latin typeface="나눔고딕" panose="020D0604000000000000" pitchFamily="50" charset="-127"/>
                <a:ea typeface="나눔고딕" panose="020D0604000000000000" pitchFamily="50" charset="-127"/>
              </a:rPr>
              <a:t>업무처리를 업무유형별로 보는 것은 어떨까</a:t>
            </a:r>
            <a:r>
              <a:rPr lang="en-US" altLang="ko-KR" sz="2400" dirty="0">
                <a:solidFill>
                  <a:schemeClr val="bg1"/>
                </a:solidFill>
                <a:latin typeface="나눔고딕" panose="020D0604000000000000" pitchFamily="50" charset="-127"/>
                <a:ea typeface="나눔고딕" panose="020D0604000000000000" pitchFamily="50" charset="-127"/>
              </a:rPr>
              <a:t>?</a:t>
            </a:r>
          </a:p>
          <a:p>
            <a:pPr lvl="1">
              <a:buFont typeface="Arial" panose="020B0604020202020204" pitchFamily="34" charset="0"/>
              <a:buChar char="•"/>
            </a:pPr>
            <a:r>
              <a:rPr lang="ko-KR" altLang="en-US" sz="2400" dirty="0">
                <a:solidFill>
                  <a:schemeClr val="bg1"/>
                </a:solidFill>
                <a:latin typeface="나눔고딕" panose="020D0604000000000000" pitchFamily="50" charset="-127"/>
                <a:ea typeface="나눔고딕" panose="020D0604000000000000" pitchFamily="50" charset="-127"/>
              </a:rPr>
              <a:t>특정기간 </a:t>
            </a:r>
            <a:r>
              <a:rPr lang="en-US" altLang="ko-KR" sz="2400" dirty="0">
                <a:solidFill>
                  <a:schemeClr val="bg1"/>
                </a:solidFill>
                <a:latin typeface="나눔고딕" panose="020D0604000000000000" pitchFamily="50" charset="-127"/>
                <a:ea typeface="나눔고딕" panose="020D0604000000000000" pitchFamily="50" charset="-127"/>
              </a:rPr>
              <a:t>(ex. </a:t>
            </a:r>
            <a:r>
              <a:rPr lang="ko-KR" altLang="en-US" sz="2400" dirty="0">
                <a:solidFill>
                  <a:schemeClr val="bg1"/>
                </a:solidFill>
                <a:latin typeface="나눔고딕" panose="020D0604000000000000" pitchFamily="50" charset="-127"/>
                <a:ea typeface="나눔고딕" panose="020D0604000000000000" pitchFamily="50" charset="-127"/>
              </a:rPr>
              <a:t>시간</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 주</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 월</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 </a:t>
            </a:r>
            <a:r>
              <a:rPr lang="ko-KR" altLang="en-US" sz="2400" dirty="0" err="1">
                <a:solidFill>
                  <a:schemeClr val="bg1"/>
                </a:solidFill>
                <a:latin typeface="나눔고딕" panose="020D0604000000000000" pitchFamily="50" charset="-127"/>
                <a:ea typeface="나눔고딕" panose="020D0604000000000000" pitchFamily="50" charset="-127"/>
              </a:rPr>
              <a:t>학사기간</a:t>
            </a:r>
            <a:r>
              <a:rPr lang="ko-KR" altLang="en-US" sz="2400" dirty="0">
                <a:solidFill>
                  <a:schemeClr val="bg1"/>
                </a:solidFill>
                <a:latin typeface="나눔고딕" panose="020D0604000000000000" pitchFamily="50" charset="-127"/>
                <a:ea typeface="나눔고딕" panose="020D0604000000000000" pitchFamily="50" charset="-127"/>
              </a:rPr>
              <a:t> 등</a:t>
            </a:r>
            <a:r>
              <a:rPr lang="en-US" altLang="ko-KR" sz="2400" dirty="0">
                <a:solidFill>
                  <a:schemeClr val="bg1"/>
                </a:solidFill>
                <a:latin typeface="나눔고딕" panose="020D0604000000000000" pitchFamily="50" charset="-127"/>
                <a:ea typeface="나눔고딕" panose="020D0604000000000000" pitchFamily="50" charset="-127"/>
              </a:rPr>
              <a:t>)</a:t>
            </a:r>
            <a:r>
              <a:rPr lang="ko-KR" altLang="en-US" sz="2400" dirty="0">
                <a:solidFill>
                  <a:schemeClr val="bg1"/>
                </a:solidFill>
                <a:latin typeface="나눔고딕" panose="020D0604000000000000" pitchFamily="50" charset="-127"/>
                <a:ea typeface="나눔고딕" panose="020D0604000000000000" pitchFamily="50" charset="-127"/>
              </a:rPr>
              <a:t>에서의 많이 요청되는 업무처리는</a:t>
            </a:r>
            <a:r>
              <a:rPr lang="en-US" altLang="ko-KR" sz="2400" dirty="0">
                <a:solidFill>
                  <a:schemeClr val="bg1"/>
                </a:solidFill>
                <a:latin typeface="나눔고딕" panose="020D0604000000000000" pitchFamily="50" charset="-127"/>
                <a:ea typeface="나눔고딕" panose="020D0604000000000000" pitchFamily="50" charset="-127"/>
              </a:rPr>
              <a:t>?</a:t>
            </a:r>
          </a:p>
          <a:p>
            <a:pPr lvl="1">
              <a:buFont typeface="Arial" panose="020B0604020202020204" pitchFamily="34" charset="0"/>
              <a:buChar char="•"/>
            </a:pPr>
            <a:r>
              <a:rPr lang="ko-KR" altLang="en-US" sz="2400" dirty="0">
                <a:solidFill>
                  <a:schemeClr val="bg1"/>
                </a:solidFill>
                <a:latin typeface="나눔고딕" panose="020D0604000000000000" pitchFamily="50" charset="-127"/>
                <a:ea typeface="나눔고딕" panose="020D0604000000000000" pitchFamily="50" charset="-127"/>
              </a:rPr>
              <a:t>특별히 시간이 많이 소요되는 업무처리는</a:t>
            </a:r>
            <a:r>
              <a:rPr lang="en-US" altLang="ko-KR" sz="2400" dirty="0">
                <a:solidFill>
                  <a:schemeClr val="bg1"/>
                </a:solidFill>
                <a:latin typeface="나눔고딕" panose="020D0604000000000000" pitchFamily="50" charset="-127"/>
                <a:ea typeface="나눔고딕" panose="020D0604000000000000" pitchFamily="50" charset="-127"/>
              </a:rPr>
              <a:t>? </a:t>
            </a:r>
          </a:p>
        </p:txBody>
      </p:sp>
      <p:sp>
        <p:nvSpPr>
          <p:cNvPr id="6" name="내용 개체 틀 2"/>
          <p:cNvSpPr txBox="1">
            <a:spLocks/>
          </p:cNvSpPr>
          <p:nvPr/>
        </p:nvSpPr>
        <p:spPr>
          <a:xfrm>
            <a:off x="806027" y="4431631"/>
            <a:ext cx="11379200" cy="1331348"/>
          </a:xfrm>
          <a:prstGeom prst="rect">
            <a:avLst/>
          </a:prstGeom>
        </p:spPr>
        <p:txBody>
          <a:bodyPr anchor="ctr">
            <a:norm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800" b="0" dirty="0">
                <a:solidFill>
                  <a:schemeClr val="bg1"/>
                </a:solidFill>
                <a:latin typeface="나눔고딕" panose="020D0604000000000000" pitchFamily="50" charset="-127"/>
                <a:ea typeface="나눔고딕" panose="020D0604000000000000" pitchFamily="50" charset="-127"/>
              </a:rPr>
              <a:t>이같은 보고서를 즉시 제공할 수 있도록 데이터를 저장하고 있습니까</a:t>
            </a:r>
            <a:r>
              <a:rPr lang="en-US" altLang="ko-KR" sz="2800" b="0" dirty="0">
                <a:solidFill>
                  <a:schemeClr val="bg1"/>
                </a:solidFill>
                <a:latin typeface="나눔고딕" panose="020D0604000000000000" pitchFamily="50" charset="-127"/>
                <a:ea typeface="나눔고딕" panose="020D0604000000000000" pitchFamily="50" charset="-127"/>
              </a:rPr>
              <a:t>?</a:t>
            </a:r>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6401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208BB89B-B8BF-4248-8F87-3062DC572D23}"/>
              </a:ext>
            </a:extLst>
          </p:cNvPr>
          <p:cNvCxnSpPr>
            <a:cxnSpLocks/>
          </p:cNvCxnSpPr>
          <p:nvPr/>
        </p:nvCxnSpPr>
        <p:spPr>
          <a:xfrm>
            <a:off x="3384028" y="3630900"/>
            <a:ext cx="7071426" cy="1390821"/>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65DCBE02-CFB2-7842-9CDA-0461AFCCAF4E}"/>
              </a:ext>
            </a:extLst>
          </p:cNvPr>
          <p:cNvCxnSpPr>
            <a:cxnSpLocks/>
          </p:cNvCxnSpPr>
          <p:nvPr/>
        </p:nvCxnSpPr>
        <p:spPr>
          <a:xfrm flipV="1">
            <a:off x="3011683" y="4023595"/>
            <a:ext cx="4480447" cy="1780746"/>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제목 1"/>
          <p:cNvSpPr>
            <a:spLocks noGrp="1"/>
          </p:cNvSpPr>
          <p:nvPr>
            <p:ph type="title"/>
          </p:nvPr>
        </p:nvSpPr>
        <p:spPr/>
        <p:txBody>
          <a:bodyPr>
            <a:noAutofit/>
          </a:bodyPr>
          <a:lstStyle/>
          <a:p>
            <a:r>
              <a:rPr lang="en-US" altLang="ko-KR" sz="3413" i="1" dirty="0">
                <a:latin typeface="나눔고딕" panose="020D0604000000000000" pitchFamily="50" charset="-127"/>
                <a:ea typeface="나눔고딕" panose="020D0604000000000000" pitchFamily="50" charset="-127"/>
              </a:rPr>
              <a:t>Example 3-3: Output Use Cases of </a:t>
            </a:r>
            <a:r>
              <a:rPr lang="ko-KR" altLang="en-US" sz="3600" i="1" dirty="0">
                <a:latin typeface="나눔고딕" panose="020D0604000000000000" pitchFamily="50" charset="-127"/>
                <a:ea typeface="나눔고딕" panose="020D0604000000000000" pitchFamily="50" charset="-127"/>
              </a:rPr>
              <a:t>휴학 신청 및 승인 서비스</a:t>
            </a:r>
            <a:endParaRPr lang="ko-KR" altLang="en-US" sz="3413" i="1"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35</a:t>
            </a:fld>
            <a:endParaRPr lang="ko-KR" altLang="en-US" dirty="0"/>
          </a:p>
        </p:txBody>
      </p:sp>
      <p:sp>
        <p:nvSpPr>
          <p:cNvPr id="7" name="TextBox 6"/>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Input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pic>
        <p:nvPicPr>
          <p:cNvPr id="9" name="Picture 8">
            <a:extLst>
              <a:ext uri="{FF2B5EF4-FFF2-40B4-BE49-F238E27FC236}">
                <a16:creationId xmlns:a16="http://schemas.microsoft.com/office/drawing/2014/main" id="{EB2C8A35-3019-7B48-9A33-4A3251153E3B}"/>
              </a:ext>
            </a:extLst>
          </p:cNvPr>
          <p:cNvPicPr>
            <a:picLocks noChangeAspect="1"/>
          </p:cNvPicPr>
          <p:nvPr/>
        </p:nvPicPr>
        <p:blipFill>
          <a:blip r:embed="rId3"/>
          <a:stretch>
            <a:fillRect/>
          </a:stretch>
        </p:blipFill>
        <p:spPr>
          <a:xfrm>
            <a:off x="1663931" y="2847976"/>
            <a:ext cx="1386377" cy="1485093"/>
          </a:xfrm>
          <a:prstGeom prst="rect">
            <a:avLst/>
          </a:prstGeom>
        </p:spPr>
      </p:pic>
      <p:pic>
        <p:nvPicPr>
          <p:cNvPr id="10" name="Picture 9">
            <a:extLst>
              <a:ext uri="{FF2B5EF4-FFF2-40B4-BE49-F238E27FC236}">
                <a16:creationId xmlns:a16="http://schemas.microsoft.com/office/drawing/2014/main" id="{F92A90E1-58F2-4F4F-8C7F-4CB807459E03}"/>
              </a:ext>
            </a:extLst>
          </p:cNvPr>
          <p:cNvPicPr>
            <a:picLocks noChangeAspect="1"/>
          </p:cNvPicPr>
          <p:nvPr/>
        </p:nvPicPr>
        <p:blipFill>
          <a:blip r:embed="rId4"/>
          <a:stretch>
            <a:fillRect/>
          </a:stretch>
        </p:blipFill>
        <p:spPr>
          <a:xfrm>
            <a:off x="3377162" y="6861861"/>
            <a:ext cx="1386377" cy="1386377"/>
          </a:xfrm>
          <a:prstGeom prst="rect">
            <a:avLst/>
          </a:prstGeom>
        </p:spPr>
      </p:pic>
      <p:pic>
        <p:nvPicPr>
          <p:cNvPr id="13" name="Picture 12">
            <a:extLst>
              <a:ext uri="{FF2B5EF4-FFF2-40B4-BE49-F238E27FC236}">
                <a16:creationId xmlns:a16="http://schemas.microsoft.com/office/drawing/2014/main" id="{61B650DB-B721-4C40-86B1-3F9BBB5B9BCB}"/>
              </a:ext>
            </a:extLst>
          </p:cNvPr>
          <p:cNvPicPr>
            <a:picLocks noChangeAspect="1"/>
          </p:cNvPicPr>
          <p:nvPr/>
        </p:nvPicPr>
        <p:blipFill>
          <a:blip r:embed="rId5"/>
          <a:stretch>
            <a:fillRect/>
          </a:stretch>
        </p:blipFill>
        <p:spPr>
          <a:xfrm>
            <a:off x="1663929" y="5153448"/>
            <a:ext cx="1386377" cy="1386377"/>
          </a:xfrm>
          <a:prstGeom prst="rect">
            <a:avLst/>
          </a:prstGeom>
        </p:spPr>
      </p:pic>
      <p:sp>
        <p:nvSpPr>
          <p:cNvPr id="17" name="TextBox 16">
            <a:extLst>
              <a:ext uri="{FF2B5EF4-FFF2-40B4-BE49-F238E27FC236}">
                <a16:creationId xmlns:a16="http://schemas.microsoft.com/office/drawing/2014/main" id="{6B573EA9-221C-DA42-8149-E1A0CD875A3B}"/>
              </a:ext>
            </a:extLst>
          </p:cNvPr>
          <p:cNvSpPr txBox="1"/>
          <p:nvPr/>
        </p:nvSpPr>
        <p:spPr>
          <a:xfrm>
            <a:off x="1958772" y="3890406"/>
            <a:ext cx="796693"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b="1" dirty="0">
                <a:solidFill>
                  <a:schemeClr val="bg1"/>
                </a:solidFill>
              </a:rPr>
              <a:t>student</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8" name="TextBox 17">
            <a:extLst>
              <a:ext uri="{FF2B5EF4-FFF2-40B4-BE49-F238E27FC236}">
                <a16:creationId xmlns:a16="http://schemas.microsoft.com/office/drawing/2014/main" id="{6B8DF7EF-D096-8440-9AA7-1E6936FA5E82}"/>
              </a:ext>
            </a:extLst>
          </p:cNvPr>
          <p:cNvSpPr txBox="1"/>
          <p:nvPr/>
        </p:nvSpPr>
        <p:spPr>
          <a:xfrm>
            <a:off x="1834537" y="6501272"/>
            <a:ext cx="1045159"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ko-KR" altLang="en-US" sz="1400" b="1" dirty="0">
                <a:solidFill>
                  <a:schemeClr val="bg1"/>
                </a:solidFill>
              </a:rPr>
              <a:t>학과 사무실</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sp>
        <p:nvSpPr>
          <p:cNvPr id="19" name="TextBox 18">
            <a:extLst>
              <a:ext uri="{FF2B5EF4-FFF2-40B4-BE49-F238E27FC236}">
                <a16:creationId xmlns:a16="http://schemas.microsoft.com/office/drawing/2014/main" id="{08062DA8-2CEC-C843-A7F7-03CD577E381C}"/>
              </a:ext>
            </a:extLst>
          </p:cNvPr>
          <p:cNvSpPr txBox="1"/>
          <p:nvPr/>
        </p:nvSpPr>
        <p:spPr>
          <a:xfrm>
            <a:off x="3659981" y="8248238"/>
            <a:ext cx="82073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ko-KR" altLang="en-US" sz="1400" b="1" i="0" u="none" strike="noStrike" cap="none" spc="0" normalizeH="0" baseline="0" dirty="0">
                <a:ln>
                  <a:noFill/>
                </a:ln>
                <a:solidFill>
                  <a:schemeClr val="bg1"/>
                </a:solidFill>
                <a:effectLst/>
                <a:uFillTx/>
                <a:latin typeface="+mn-lt"/>
                <a:ea typeface="+mn-ea"/>
                <a:cs typeface="+mn-cs"/>
                <a:sym typeface="American Typewriter"/>
              </a:rPr>
              <a:t>지도교수</a:t>
            </a:r>
            <a:endParaRPr kumimoji="0" lang="en-US" sz="1400" b="1" i="0" u="none" strike="noStrike" cap="none" spc="0" normalizeH="0" baseline="0" dirty="0">
              <a:ln>
                <a:noFill/>
              </a:ln>
              <a:solidFill>
                <a:schemeClr val="bg1"/>
              </a:solidFill>
              <a:effectLst/>
              <a:uFillTx/>
              <a:latin typeface="+mn-lt"/>
              <a:ea typeface="+mn-ea"/>
              <a:cs typeface="+mn-cs"/>
              <a:sym typeface="American Typewriter"/>
            </a:endParaRPr>
          </a:p>
        </p:txBody>
      </p:sp>
      <p:grpSp>
        <p:nvGrpSpPr>
          <p:cNvPr id="30" name="Group 29">
            <a:extLst>
              <a:ext uri="{FF2B5EF4-FFF2-40B4-BE49-F238E27FC236}">
                <a16:creationId xmlns:a16="http://schemas.microsoft.com/office/drawing/2014/main" id="{862F93AB-830C-5F47-BC39-1D8E0C181F8B}"/>
              </a:ext>
            </a:extLst>
          </p:cNvPr>
          <p:cNvGrpSpPr/>
          <p:nvPr/>
        </p:nvGrpSpPr>
        <p:grpSpPr>
          <a:xfrm>
            <a:off x="4632093" y="4202484"/>
            <a:ext cx="3590727" cy="1479477"/>
            <a:chOff x="3615443" y="2728965"/>
            <a:chExt cx="3590727" cy="1479477"/>
          </a:xfrm>
        </p:grpSpPr>
        <p:sp>
          <p:nvSpPr>
            <p:cNvPr id="25" name="Oval 24">
              <a:extLst>
                <a:ext uri="{FF2B5EF4-FFF2-40B4-BE49-F238E27FC236}">
                  <a16:creationId xmlns:a16="http://schemas.microsoft.com/office/drawing/2014/main" id="{2AAFBA5F-1E08-9D4C-8E28-38940C122BD2}"/>
                </a:ext>
              </a:extLst>
            </p:cNvPr>
            <p:cNvSpPr/>
            <p:nvPr/>
          </p:nvSpPr>
          <p:spPr>
            <a:xfrm>
              <a:off x="4451041" y="2728965"/>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6" name="TextBox 25">
              <a:extLst>
                <a:ext uri="{FF2B5EF4-FFF2-40B4-BE49-F238E27FC236}">
                  <a16:creationId xmlns:a16="http://schemas.microsoft.com/office/drawing/2014/main" id="{7159D43F-03C4-7F44-9438-EA894D0ED87A}"/>
                </a:ext>
              </a:extLst>
            </p:cNvPr>
            <p:cNvSpPr txBox="1"/>
            <p:nvPr/>
          </p:nvSpPr>
          <p:spPr>
            <a:xfrm>
              <a:off x="3615443" y="3828851"/>
              <a:ext cx="359072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1800" b="1" dirty="0">
                  <a:solidFill>
                    <a:schemeClr val="bg1"/>
                  </a:solidFill>
                  <a:latin typeface="Nanum Gothic" panose="020D0604000000000000" pitchFamily="34" charset="-127"/>
                  <a:ea typeface="Nanum Gothic" panose="020D0604000000000000" pitchFamily="34" charset="-127"/>
                </a:rPr>
                <a:t>1. maintain biz process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pic>
        <p:nvPicPr>
          <p:cNvPr id="27" name="Picture 26">
            <a:extLst>
              <a:ext uri="{FF2B5EF4-FFF2-40B4-BE49-F238E27FC236}">
                <a16:creationId xmlns:a16="http://schemas.microsoft.com/office/drawing/2014/main" id="{1FDDCE2B-DE75-7E47-87E8-54D3A29FC411}"/>
              </a:ext>
            </a:extLst>
          </p:cNvPr>
          <p:cNvPicPr>
            <a:picLocks noChangeAspect="1"/>
          </p:cNvPicPr>
          <p:nvPr/>
        </p:nvPicPr>
        <p:blipFill>
          <a:blip r:embed="rId6"/>
          <a:stretch>
            <a:fillRect/>
          </a:stretch>
        </p:blipFill>
        <p:spPr>
          <a:xfrm>
            <a:off x="10455454" y="2018393"/>
            <a:ext cx="1078915" cy="1078915"/>
          </a:xfrm>
          <a:prstGeom prst="rect">
            <a:avLst/>
          </a:prstGeom>
        </p:spPr>
      </p:pic>
      <p:grpSp>
        <p:nvGrpSpPr>
          <p:cNvPr id="31" name="Group 30">
            <a:extLst>
              <a:ext uri="{FF2B5EF4-FFF2-40B4-BE49-F238E27FC236}">
                <a16:creationId xmlns:a16="http://schemas.microsoft.com/office/drawing/2014/main" id="{5953BC56-E599-714E-B180-270748279112}"/>
              </a:ext>
            </a:extLst>
          </p:cNvPr>
          <p:cNvGrpSpPr/>
          <p:nvPr/>
        </p:nvGrpSpPr>
        <p:grpSpPr>
          <a:xfrm>
            <a:off x="10256775" y="4739517"/>
            <a:ext cx="2555187" cy="1479477"/>
            <a:chOff x="10012611" y="3876327"/>
            <a:chExt cx="2555187" cy="1479477"/>
          </a:xfrm>
        </p:grpSpPr>
        <p:sp>
          <p:nvSpPr>
            <p:cNvPr id="28" name="Oval 27">
              <a:extLst>
                <a:ext uri="{FF2B5EF4-FFF2-40B4-BE49-F238E27FC236}">
                  <a16:creationId xmlns:a16="http://schemas.microsoft.com/office/drawing/2014/main" id="{29FC0AA3-834D-1A40-B0A2-B873DE4C9AA8}"/>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29" name="TextBox 28">
              <a:extLst>
                <a:ext uri="{FF2B5EF4-FFF2-40B4-BE49-F238E27FC236}">
                  <a16:creationId xmlns:a16="http://schemas.microsoft.com/office/drawing/2014/main" id="{7B82FD89-8EDE-A54B-B36E-89A5AEEC7E58}"/>
                </a:ext>
              </a:extLst>
            </p:cNvPr>
            <p:cNvSpPr txBox="1"/>
            <p:nvPr/>
          </p:nvSpPr>
          <p:spPr>
            <a:xfrm>
              <a:off x="10012611" y="4976213"/>
              <a:ext cx="255518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altLang="ko-KR" sz="1800" b="1" dirty="0">
                  <a:solidFill>
                    <a:schemeClr val="bg1"/>
                  </a:solidFill>
                  <a:latin typeface="Nanum Gothic" panose="020D0604000000000000" pitchFamily="34" charset="-127"/>
                  <a:ea typeface="Nanum Gothic" panose="020D0604000000000000" pitchFamily="34" charset="-127"/>
                </a:rPr>
                <a:t>2</a:t>
              </a:r>
              <a:r>
                <a:rPr lang="en-US" sz="1800" b="1" dirty="0">
                  <a:solidFill>
                    <a:schemeClr val="bg1"/>
                  </a:solidFill>
                  <a:latin typeface="Nanum Gothic" panose="020D0604000000000000" pitchFamily="34" charset="-127"/>
                  <a:ea typeface="Nanum Gothic" panose="020D0604000000000000" pitchFamily="34" charset="-127"/>
                </a:rPr>
                <a:t>. maintain </a:t>
              </a:r>
              <a:r>
                <a:rPr lang="ko-KR" altLang="en-US" sz="1800" b="1" dirty="0">
                  <a:solidFill>
                    <a:schemeClr val="bg1"/>
                  </a:solidFill>
                  <a:latin typeface="Nanum Gothic" panose="020D0604000000000000" pitchFamily="34" charset="-127"/>
                  <a:ea typeface="Nanum Gothic" panose="020D0604000000000000" pitchFamily="34" charset="-127"/>
                </a:rPr>
                <a:t>학적</a:t>
              </a:r>
              <a:r>
                <a:rPr lang="en-US" sz="1800" b="1" dirty="0">
                  <a:solidFill>
                    <a:schemeClr val="bg1"/>
                  </a:solidFill>
                  <a:latin typeface="Nanum Gothic" panose="020D0604000000000000" pitchFamily="34" charset="-127"/>
                  <a:ea typeface="Nanum Gothic" panose="020D0604000000000000" pitchFamily="34" charset="-127"/>
                </a:rPr>
                <a:t>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33" name="Straight Arrow Connector 32">
            <a:extLst>
              <a:ext uri="{FF2B5EF4-FFF2-40B4-BE49-F238E27FC236}">
                <a16:creationId xmlns:a16="http://schemas.microsoft.com/office/drawing/2014/main" id="{4FEDB2BF-D126-C743-8217-36F5730CDBDB}"/>
              </a:ext>
            </a:extLst>
          </p:cNvPr>
          <p:cNvCxnSpPr>
            <a:cxnSpLocks/>
            <a:stCxn id="9" idx="3"/>
          </p:cNvCxnSpPr>
          <p:nvPr/>
        </p:nvCxnSpPr>
        <p:spPr>
          <a:xfrm>
            <a:off x="3050308" y="3590523"/>
            <a:ext cx="2444606" cy="866145"/>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C5C85CA-8A47-9A49-8429-0C6154C9E3AE}"/>
              </a:ext>
            </a:extLst>
          </p:cNvPr>
          <p:cNvCxnSpPr>
            <a:cxnSpLocks/>
          </p:cNvCxnSpPr>
          <p:nvPr/>
        </p:nvCxnSpPr>
        <p:spPr>
          <a:xfrm flipV="1">
            <a:off x="4459816" y="6156950"/>
            <a:ext cx="5766966" cy="972672"/>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58862112-C290-7249-BE3D-1507A829B42B}"/>
              </a:ext>
            </a:extLst>
          </p:cNvPr>
          <p:cNvGrpSpPr/>
          <p:nvPr/>
        </p:nvGrpSpPr>
        <p:grpSpPr>
          <a:xfrm>
            <a:off x="7700241" y="2558332"/>
            <a:ext cx="2398093" cy="1479477"/>
            <a:chOff x="10091158" y="3876327"/>
            <a:chExt cx="2398093" cy="1479477"/>
          </a:xfrm>
        </p:grpSpPr>
        <p:sp>
          <p:nvSpPr>
            <p:cNvPr id="66" name="Oval 65">
              <a:extLst>
                <a:ext uri="{FF2B5EF4-FFF2-40B4-BE49-F238E27FC236}">
                  <a16:creationId xmlns:a16="http://schemas.microsoft.com/office/drawing/2014/main" id="{64638BC5-39CE-D24D-8E3B-18B36123E3E7}"/>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67" name="TextBox 66">
              <a:extLst>
                <a:ext uri="{FF2B5EF4-FFF2-40B4-BE49-F238E27FC236}">
                  <a16:creationId xmlns:a16="http://schemas.microsoft.com/office/drawing/2014/main" id="{AC225935-32F1-CA46-82FD-E6B3715EE542}"/>
                </a:ext>
              </a:extLst>
            </p:cNvPr>
            <p:cNvSpPr txBox="1"/>
            <p:nvPr/>
          </p:nvSpPr>
          <p:spPr>
            <a:xfrm>
              <a:off x="10091158" y="4976213"/>
              <a:ext cx="239809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ko-KR" sz="1800" b="1" dirty="0">
                  <a:solidFill>
                    <a:schemeClr val="bg1"/>
                  </a:solidFill>
                  <a:latin typeface="Nanum Gothic" panose="020D0604000000000000" pitchFamily="34" charset="-127"/>
                  <a:ea typeface="Nanum Gothic" panose="020D0604000000000000" pitchFamily="34" charset="-127"/>
                </a:rPr>
                <a:t>3</a:t>
              </a:r>
              <a:r>
                <a:rPr lang="en-US" sz="1800" b="1" dirty="0">
                  <a:solidFill>
                    <a:schemeClr val="bg1"/>
                  </a:solidFill>
                  <a:latin typeface="Nanum Gothic" panose="020D0604000000000000" pitchFamily="34" charset="-127"/>
                  <a:ea typeface="Nanum Gothic" panose="020D0604000000000000" pitchFamily="34" charset="-127"/>
                </a:rPr>
                <a:t>. Query BP tr. record</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69" name="Straight Arrow Connector 68">
            <a:extLst>
              <a:ext uri="{FF2B5EF4-FFF2-40B4-BE49-F238E27FC236}">
                <a16:creationId xmlns:a16="http://schemas.microsoft.com/office/drawing/2014/main" id="{A684D855-F7BF-CD48-9649-B4207F6FA6A0}"/>
              </a:ext>
            </a:extLst>
          </p:cNvPr>
          <p:cNvCxnSpPr>
            <a:cxnSpLocks/>
          </p:cNvCxnSpPr>
          <p:nvPr/>
        </p:nvCxnSpPr>
        <p:spPr>
          <a:xfrm flipH="1">
            <a:off x="10014424" y="2744959"/>
            <a:ext cx="373707" cy="111533"/>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54A76BF2-B3D7-1D45-A033-BBFB3C4709F4}"/>
              </a:ext>
            </a:extLst>
          </p:cNvPr>
          <p:cNvCxnSpPr>
            <a:cxnSpLocks/>
          </p:cNvCxnSpPr>
          <p:nvPr/>
        </p:nvCxnSpPr>
        <p:spPr>
          <a:xfrm flipV="1">
            <a:off x="3632089" y="5439920"/>
            <a:ext cx="6707900" cy="550087"/>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pic>
        <p:nvPicPr>
          <p:cNvPr id="53" name="Picture 52">
            <a:extLst>
              <a:ext uri="{FF2B5EF4-FFF2-40B4-BE49-F238E27FC236}">
                <a16:creationId xmlns:a16="http://schemas.microsoft.com/office/drawing/2014/main" id="{3C4DF77F-71F3-F04E-A63B-71DC256D0F33}"/>
              </a:ext>
            </a:extLst>
          </p:cNvPr>
          <p:cNvPicPr>
            <a:picLocks noChangeAspect="1"/>
          </p:cNvPicPr>
          <p:nvPr/>
        </p:nvPicPr>
        <p:blipFill>
          <a:blip r:embed="rId6"/>
          <a:stretch>
            <a:fillRect/>
          </a:stretch>
        </p:blipFill>
        <p:spPr>
          <a:xfrm>
            <a:off x="5672032" y="7221431"/>
            <a:ext cx="1078915" cy="1078915"/>
          </a:xfrm>
          <a:prstGeom prst="rect">
            <a:avLst/>
          </a:prstGeom>
        </p:spPr>
      </p:pic>
      <p:grpSp>
        <p:nvGrpSpPr>
          <p:cNvPr id="54" name="Group 53">
            <a:extLst>
              <a:ext uri="{FF2B5EF4-FFF2-40B4-BE49-F238E27FC236}">
                <a16:creationId xmlns:a16="http://schemas.microsoft.com/office/drawing/2014/main" id="{2884D47D-0ADF-2D47-A639-D9C24F452FA3}"/>
              </a:ext>
            </a:extLst>
          </p:cNvPr>
          <p:cNvGrpSpPr/>
          <p:nvPr/>
        </p:nvGrpSpPr>
        <p:grpSpPr>
          <a:xfrm>
            <a:off x="7873107" y="6661003"/>
            <a:ext cx="2165657" cy="1479477"/>
            <a:chOff x="10207379" y="3876327"/>
            <a:chExt cx="2165657" cy="1479477"/>
          </a:xfrm>
        </p:grpSpPr>
        <p:sp>
          <p:nvSpPr>
            <p:cNvPr id="55" name="Oval 54">
              <a:extLst>
                <a:ext uri="{FF2B5EF4-FFF2-40B4-BE49-F238E27FC236}">
                  <a16:creationId xmlns:a16="http://schemas.microsoft.com/office/drawing/2014/main" id="{9F5EF9B1-988A-7E4A-96FF-5ED1FE584C5F}"/>
                </a:ext>
              </a:extLst>
            </p:cNvPr>
            <p:cNvSpPr/>
            <p:nvPr/>
          </p:nvSpPr>
          <p:spPr>
            <a:xfrm>
              <a:off x="10330440" y="3876327"/>
              <a:ext cx="1919530" cy="929390"/>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American Typewriter"/>
              </a:endParaRPr>
            </a:p>
          </p:txBody>
        </p:sp>
        <p:sp>
          <p:nvSpPr>
            <p:cNvPr id="56" name="TextBox 55">
              <a:extLst>
                <a:ext uri="{FF2B5EF4-FFF2-40B4-BE49-F238E27FC236}">
                  <a16:creationId xmlns:a16="http://schemas.microsoft.com/office/drawing/2014/main" id="{4D15DADB-E0EA-5746-9CD8-BDB235BD83DF}"/>
                </a:ext>
              </a:extLst>
            </p:cNvPr>
            <p:cNvSpPr txBox="1"/>
            <p:nvPr/>
          </p:nvSpPr>
          <p:spPr>
            <a:xfrm>
              <a:off x="10207379" y="4976213"/>
              <a:ext cx="216565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b="1" dirty="0">
                  <a:solidFill>
                    <a:schemeClr val="bg1"/>
                  </a:solidFill>
                  <a:latin typeface="Nanum Gothic" panose="020D0604000000000000" pitchFamily="34" charset="-127"/>
                  <a:ea typeface="Nanum Gothic" panose="020D0604000000000000" pitchFamily="34" charset="-127"/>
                </a:rPr>
                <a:t>4. summary reports</a:t>
              </a:r>
              <a:endParaRPr kumimoji="0" lang="en-US" sz="1800" b="1"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grpSp>
      <p:cxnSp>
        <p:nvCxnSpPr>
          <p:cNvPr id="57" name="Straight Arrow Connector 56">
            <a:extLst>
              <a:ext uri="{FF2B5EF4-FFF2-40B4-BE49-F238E27FC236}">
                <a16:creationId xmlns:a16="http://schemas.microsoft.com/office/drawing/2014/main" id="{A1FB09AB-8ABB-FE4D-B091-B6BBB7B200AE}"/>
              </a:ext>
            </a:extLst>
          </p:cNvPr>
          <p:cNvCxnSpPr>
            <a:cxnSpLocks/>
          </p:cNvCxnSpPr>
          <p:nvPr/>
        </p:nvCxnSpPr>
        <p:spPr>
          <a:xfrm flipV="1">
            <a:off x="6604562" y="7421275"/>
            <a:ext cx="1391606" cy="318798"/>
          </a:xfrm>
          <a:prstGeom prst="straightConnector1">
            <a:avLst/>
          </a:prstGeom>
          <a:noFill/>
          <a:ln w="254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4CD616FF-66BA-C647-9AC8-6037D58264D6}"/>
              </a:ext>
            </a:extLst>
          </p:cNvPr>
          <p:cNvCxnSpPr>
            <a:cxnSpLocks/>
          </p:cNvCxnSpPr>
          <p:nvPr/>
        </p:nvCxnSpPr>
        <p:spPr>
          <a:xfrm flipH="1">
            <a:off x="3306524" y="3194570"/>
            <a:ext cx="4477629" cy="261197"/>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563B2952-D4B6-0C45-B0BA-56D915ADBC32}"/>
              </a:ext>
            </a:extLst>
          </p:cNvPr>
          <p:cNvCxnSpPr>
            <a:cxnSpLocks/>
          </p:cNvCxnSpPr>
          <p:nvPr/>
        </p:nvCxnSpPr>
        <p:spPr>
          <a:xfrm flipH="1">
            <a:off x="4480720" y="3398735"/>
            <a:ext cx="3204364" cy="3505748"/>
          </a:xfrm>
          <a:prstGeom prst="straightConnector1">
            <a:avLst/>
          </a:prstGeom>
          <a:noFill/>
          <a:ln w="25400" cap="flat">
            <a:solidFill>
              <a:srgbClr val="FF0000"/>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848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349115"/>
            <a:ext cx="11379200" cy="7030387"/>
          </a:xfrm>
        </p:spPr>
        <p:txBody>
          <a:bodyPr anchor="ctr">
            <a:noAutofit/>
          </a:bodyPr>
          <a:lstStyle/>
          <a:p>
            <a:pPr>
              <a:spcAft>
                <a:spcPts val="600"/>
              </a:spcAft>
            </a:pPr>
            <a:r>
              <a:rPr lang="en-US" altLang="ko-KR" sz="2800" b="1" dirty="0"/>
              <a:t>Use case:</a:t>
            </a:r>
            <a:r>
              <a:rPr lang="en-US" altLang="ko-KR" sz="2800" dirty="0"/>
              <a:t> </a:t>
            </a:r>
            <a:r>
              <a:rPr lang="ko-KR" altLang="en-US" sz="2800" dirty="0"/>
              <a:t>휴학 처리 진행 상황 검색</a:t>
            </a:r>
            <a:r>
              <a:rPr lang="en-US" altLang="ko-KR" sz="2800" dirty="0"/>
              <a:t>,</a:t>
            </a:r>
            <a:r>
              <a:rPr lang="ko-KR" altLang="en-US" sz="2800" dirty="0"/>
              <a:t> 학과 사무실 </a:t>
            </a:r>
            <a:r>
              <a:rPr lang="en-US" altLang="ko-KR" sz="2800" dirty="0"/>
              <a:t>staff</a:t>
            </a:r>
            <a:r>
              <a:rPr lang="ko-KR" altLang="en-US" sz="2800" dirty="0"/>
              <a:t> </a:t>
            </a:r>
            <a:r>
              <a:rPr lang="en-US" altLang="ko-KR" sz="2800" dirty="0"/>
              <a:t>(</a:t>
            </a:r>
            <a:r>
              <a:rPr lang="ko-KR" altLang="en-US" sz="2800" dirty="0"/>
              <a:t>및 지도교수</a:t>
            </a:r>
            <a:r>
              <a:rPr lang="en-US" altLang="ko-KR" sz="2800" dirty="0"/>
              <a:t>)</a:t>
            </a:r>
            <a:r>
              <a:rPr lang="ko-KR" altLang="en-US" sz="2800" dirty="0"/>
              <a:t> 는 현재 업무 처리 상황을 볼 수 있어야 한다</a:t>
            </a:r>
            <a:r>
              <a:rPr lang="en-US" altLang="ko-KR" sz="2800" dirty="0"/>
              <a:t>.</a:t>
            </a:r>
          </a:p>
          <a:p>
            <a:pPr>
              <a:spcAft>
                <a:spcPts val="600"/>
              </a:spcAft>
            </a:pPr>
            <a:r>
              <a:rPr lang="en-US" altLang="ko-KR" sz="2800" b="1" dirty="0"/>
              <a:t>Use case:</a:t>
            </a:r>
            <a:r>
              <a:rPr lang="en-US" altLang="ko-KR" sz="2800" dirty="0"/>
              <a:t> </a:t>
            </a:r>
            <a:r>
              <a:rPr lang="ko-KR" altLang="en-US" sz="2800" dirty="0"/>
              <a:t>휴학 처리 진행 상황을 학생에게 알림</a:t>
            </a:r>
            <a:r>
              <a:rPr lang="en-US" altLang="ko-KR" sz="2800" dirty="0"/>
              <a:t>.</a:t>
            </a:r>
          </a:p>
          <a:p>
            <a:pPr>
              <a:spcAft>
                <a:spcPts val="600"/>
              </a:spcAft>
            </a:pPr>
            <a:r>
              <a:rPr lang="en-US" altLang="ko-KR" sz="2800" b="1" dirty="0"/>
              <a:t>Use case:</a:t>
            </a:r>
            <a:r>
              <a:rPr lang="en-US" altLang="ko-KR" sz="2800" dirty="0"/>
              <a:t> </a:t>
            </a:r>
            <a:r>
              <a:rPr lang="ko-KR" altLang="en-US" sz="2800" dirty="0"/>
              <a:t>휴학 최종 결재 후 처리 진행 상황을 학생</a:t>
            </a:r>
            <a:r>
              <a:rPr lang="en-US" altLang="ko-KR" sz="2800" dirty="0"/>
              <a:t>,</a:t>
            </a:r>
            <a:r>
              <a:rPr lang="ko-KR" altLang="en-US" sz="2800" dirty="0"/>
              <a:t> 학과 사무실 </a:t>
            </a:r>
            <a:r>
              <a:rPr lang="en-US" altLang="ko-KR" sz="2800" dirty="0"/>
              <a:t>staff</a:t>
            </a:r>
            <a:r>
              <a:rPr lang="ko-KR" altLang="en-US" sz="2800" dirty="0"/>
              <a:t> 및 지도교수에게 알림</a:t>
            </a:r>
            <a:r>
              <a:rPr lang="en-US" altLang="ko-KR" sz="2800" dirty="0"/>
              <a:t>.</a:t>
            </a:r>
          </a:p>
          <a:p>
            <a:pPr>
              <a:spcAft>
                <a:spcPts val="600"/>
              </a:spcAft>
            </a:pPr>
            <a:r>
              <a:rPr lang="en-US" altLang="ko-KR" sz="2800" b="1" dirty="0"/>
              <a:t>Use case:</a:t>
            </a:r>
            <a:r>
              <a:rPr lang="en-US" altLang="ko-KR" sz="2800" b="0" dirty="0"/>
              <a:t> </a:t>
            </a:r>
            <a:r>
              <a:rPr lang="ko-KR" altLang="en-US" sz="2800" dirty="0"/>
              <a:t>휴학 요약 통계 보고서</a:t>
            </a:r>
            <a:endParaRPr lang="en-US" altLang="ko-KR" sz="2800" b="0" dirty="0"/>
          </a:p>
          <a:p>
            <a:pPr>
              <a:spcAft>
                <a:spcPts val="600"/>
              </a:spcAft>
            </a:pPr>
            <a:r>
              <a:rPr lang="ko-KR" altLang="en-US" sz="2800" i="1" dirty="0"/>
              <a:t>각</a:t>
            </a:r>
            <a:r>
              <a:rPr lang="en-US" altLang="ko-KR" sz="2800" b="0" i="1" dirty="0"/>
              <a:t> </a:t>
            </a:r>
            <a:r>
              <a:rPr lang="ko-KR" altLang="en-US" sz="2800" b="0" i="1" dirty="0"/>
              <a:t>휴학 승인에 대하여 신청에서 </a:t>
            </a:r>
            <a:r>
              <a:rPr lang="ko-KR" altLang="en-US" sz="2800" i="1" dirty="0"/>
              <a:t>승인 </a:t>
            </a:r>
            <a:r>
              <a:rPr lang="ko-KR" altLang="en-US" sz="2800" b="0" i="1" dirty="0"/>
              <a:t>소요시간</a:t>
            </a:r>
            <a:r>
              <a:rPr lang="en-US" altLang="ko-KR" sz="2800" b="0" i="1" dirty="0"/>
              <a:t>:</a:t>
            </a:r>
          </a:p>
          <a:p>
            <a:pPr marL="457200" indent="-457200">
              <a:spcAft>
                <a:spcPts val="600"/>
              </a:spcAft>
              <a:buFont typeface="Arial" charset="0"/>
              <a:buChar char="•"/>
            </a:pPr>
            <a:r>
              <a:rPr lang="ko-KR" altLang="en-US" sz="2800" b="0" dirty="0"/>
              <a:t>모든 업무 처리에서 </a:t>
            </a:r>
            <a:r>
              <a:rPr lang="en-US" altLang="ko-KR" sz="2800" b="0" dirty="0"/>
              <a:t>“</a:t>
            </a:r>
            <a:r>
              <a:rPr lang="ko-KR" altLang="en-US" sz="2800" b="0" dirty="0"/>
              <a:t>휴학</a:t>
            </a:r>
            <a:r>
              <a:rPr lang="en-US" altLang="ko-KR" sz="2800" b="0" dirty="0"/>
              <a:t>”</a:t>
            </a:r>
            <a:r>
              <a:rPr lang="ko-KR" altLang="en-US" sz="2800" b="0" dirty="0"/>
              <a:t> 객체를 검색</a:t>
            </a:r>
            <a:r>
              <a:rPr lang="en-US" altLang="ko-KR" sz="2800" b="0" dirty="0"/>
              <a:t>,</a:t>
            </a:r>
          </a:p>
          <a:p>
            <a:pPr marL="457200" indent="-457200">
              <a:spcAft>
                <a:spcPts val="600"/>
              </a:spcAft>
              <a:buFont typeface="Arial" charset="0"/>
              <a:buChar char="•"/>
            </a:pPr>
            <a:r>
              <a:rPr lang="ko-KR" altLang="en-US" sz="2800" b="0" dirty="0"/>
              <a:t>각 휴학 승인에 필요한 업무 절차들의 처리시간 계산</a:t>
            </a:r>
            <a:r>
              <a:rPr lang="en-US" altLang="ko-KR" sz="2800" b="0" dirty="0"/>
              <a:t>,</a:t>
            </a:r>
          </a:p>
          <a:p>
            <a:pPr marL="457200" indent="-457200">
              <a:spcAft>
                <a:spcPts val="600"/>
              </a:spcAft>
              <a:buFont typeface="Arial" charset="0"/>
              <a:buChar char="•"/>
            </a:pPr>
            <a:r>
              <a:rPr lang="ko-KR" altLang="en-US" sz="2800" b="0" dirty="0"/>
              <a:t>필요하다면 모든 휴학 업무의 </a:t>
            </a:r>
            <a:r>
              <a:rPr lang="ko-KR" altLang="en-US" sz="2800" b="0" dirty="0" err="1"/>
              <a:t>업무절차별</a:t>
            </a:r>
            <a:r>
              <a:rPr lang="ko-KR" altLang="en-US" sz="2800" b="0" dirty="0"/>
              <a:t> 시간 계산</a:t>
            </a:r>
            <a:r>
              <a:rPr lang="en-US" altLang="ko-KR" sz="2800" b="0" dirty="0"/>
              <a:t>,</a:t>
            </a:r>
          </a:p>
          <a:p>
            <a:pPr marL="457200" indent="-457200">
              <a:spcAft>
                <a:spcPts val="600"/>
              </a:spcAft>
              <a:buFont typeface="Arial" charset="0"/>
              <a:buChar char="•"/>
            </a:pPr>
            <a:r>
              <a:rPr lang="ko-KR" altLang="en-US" sz="2800" b="0" dirty="0"/>
              <a:t>휴학 업무 평균 처리 시간</a:t>
            </a:r>
            <a:r>
              <a:rPr lang="en-US" altLang="ko-KR" sz="2800" b="0" dirty="0"/>
              <a:t>,</a:t>
            </a:r>
            <a:r>
              <a:rPr lang="ko-KR" altLang="en-US" sz="2800" b="0" dirty="0"/>
              <a:t> </a:t>
            </a:r>
            <a:r>
              <a:rPr lang="ko-KR" altLang="en-US" sz="2800" b="0" dirty="0" err="1"/>
              <a:t>업무절차별</a:t>
            </a:r>
            <a:r>
              <a:rPr lang="ko-KR" altLang="en-US" sz="2800" b="0" dirty="0"/>
              <a:t> 평균 처리 시간</a:t>
            </a:r>
            <a:endParaRPr lang="ko-KR" altLang="en-US" sz="2800" dirty="0"/>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36</a:t>
            </a:fld>
            <a:endParaRPr lang="ko-KR" altLang="en-US" dirty="0"/>
          </a:p>
        </p:txBody>
      </p:sp>
      <p:sp>
        <p:nvSpPr>
          <p:cNvPr id="6" name="TextBox 5"/>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are the Output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94049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Century Gothic" charset="0"/>
                <a:ea typeface="Century Gothic" charset="0"/>
                <a:cs typeface="Century Gothic" charset="0"/>
              </a:rPr>
              <a:t>More Use Cases?</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4096455"/>
          </a:xfrm>
        </p:spPr>
        <p:txBody>
          <a:bodyPr anchor="ctr">
            <a:normAutofit/>
          </a:bodyPr>
          <a:lstStyle/>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 </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사용하여 보다 명확하게 프로젝트</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범위 및 복잡성을 기술할 수 있습니다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 </a:t>
            </a:r>
            <a:r>
              <a:rPr lang="ko-KR" altLang="en-US" sz="3200" dirty="0">
                <a:latin typeface="나눔고딕" panose="020D0604000000000000" pitchFamily="50" charset="-127"/>
                <a:ea typeface="나눔고딕" panose="020D0604000000000000" pitchFamily="50" charset="-127"/>
              </a:rPr>
              <a:t>에 포함할 내용이나 제시해야 할 사항에 대한 엄격한 규칙은 없습니다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우선 고려해야 할 것은  사용자와 개발자 모두 읽을 수 있어야 하며 각 작업이 무엇을 포함하는지 명확하고 완벽하게 설명할 수 있어야 합니다</a:t>
            </a:r>
            <a:r>
              <a:rPr lang="en-US" altLang="ko-KR" sz="3200" dirty="0">
                <a:latin typeface="나눔고딕" panose="020D0604000000000000" pitchFamily="50" charset="-127"/>
                <a:ea typeface="나눔고딕" panose="020D0604000000000000" pitchFamily="50" charset="-127"/>
              </a:rPr>
              <a:t>.</a:t>
            </a:r>
            <a:endParaRPr lang="en-US" altLang="ko-KR" sz="32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37</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3243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6042271"/>
          </a:xfrm>
        </p:spPr>
        <p:txBody>
          <a:bodyPr anchor="ctr">
            <a:noAutofit/>
          </a:bodyPr>
          <a:lstStyle/>
          <a:p>
            <a:pPr marL="342900" indent="-3429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데이터베이스의 사용자를 표현하기 위해 </a:t>
            </a:r>
            <a:r>
              <a:rPr lang="en-US" altLang="ko-KR" sz="2800" b="1" i="1" dirty="0">
                <a:latin typeface="나눔고딕" panose="020D0604000000000000" pitchFamily="50" charset="-127"/>
                <a:ea typeface="나눔고딕" panose="020D0604000000000000" pitchFamily="50" charset="-127"/>
              </a:rPr>
              <a:t>actor</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도입 사용합니다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사용자가 데이터베이스와 상호 작용할 수 있는 다양한 방식을 모두 고려하기 위해 모든 유형의 사용자를 고려하는 것이 바람직합니다</a:t>
            </a:r>
            <a:r>
              <a:rPr lang="en-US" altLang="ko-KR" sz="28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학생</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신청자</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학과 사무실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지도교수</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학과장</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정산 승인 담당자 그리고 교무처장 </a:t>
            </a:r>
            <a:r>
              <a:rPr lang="en-US" altLang="ko-KR" sz="2800" dirty="0">
                <a:latin typeface="나눔고딕" panose="020D0604000000000000" pitchFamily="50" charset="-127"/>
                <a:ea typeface="나눔고딕" panose="020D0604000000000000" pitchFamily="50" charset="-127"/>
              </a:rPr>
              <a:t>6</a:t>
            </a:r>
            <a:r>
              <a:rPr lang="ko-KR" altLang="en-US" sz="2800" dirty="0">
                <a:latin typeface="나눔고딕" panose="020D0604000000000000" pitchFamily="50" charset="-127"/>
                <a:ea typeface="나눔고딕" panose="020D0604000000000000" pitchFamily="50" charset="-127"/>
              </a:rPr>
              <a:t> </a:t>
            </a:r>
            <a:r>
              <a:rPr lang="en-US" altLang="ko-KR" sz="2800" dirty="0">
                <a:latin typeface="나눔고딕" panose="020D0604000000000000" pitchFamily="50" charset="-127"/>
                <a:ea typeface="나눔고딕" panose="020D0604000000000000" pitchFamily="50" charset="-127"/>
              </a:rPr>
              <a:t>actors</a:t>
            </a:r>
            <a:r>
              <a:rPr lang="ko-KR" altLang="en-US" sz="2800" dirty="0">
                <a:latin typeface="나눔고딕" panose="020D0604000000000000" pitchFamily="50" charset="-127"/>
                <a:ea typeface="나눔고딕" panose="020D0604000000000000" pitchFamily="50" charset="-127"/>
              </a:rPr>
              <a:t>로 구별합니다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특정 </a:t>
            </a:r>
            <a:r>
              <a:rPr lang="en-US" altLang="ko-KR" sz="2800" dirty="0">
                <a:latin typeface="나눔고딕" panose="020D0604000000000000" pitchFamily="50" charset="-127"/>
                <a:ea typeface="나눔고딕" panose="020D0604000000000000" pitchFamily="50" charset="-127"/>
              </a:rPr>
              <a:t>use case</a:t>
            </a:r>
            <a:r>
              <a:rPr lang="ko-KR" altLang="en-US" sz="2800" dirty="0">
                <a:latin typeface="나눔고딕" panose="020D0604000000000000" pitchFamily="50" charset="-127"/>
                <a:ea typeface="나눔고딕" panose="020D0604000000000000" pitchFamily="50" charset="-127"/>
              </a:rPr>
              <a:t>와 관련된 사용자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예 </a:t>
            </a:r>
            <a:r>
              <a:rPr lang="en-US" altLang="ko-KR" sz="2800" dirty="0">
                <a:latin typeface="나눔고딕" panose="020D0604000000000000" pitchFamily="50" charset="-127"/>
                <a:ea typeface="나눔고딕" panose="020D0604000000000000" pitchFamily="50" charset="-127"/>
              </a:rPr>
              <a:t>summary report)</a:t>
            </a:r>
            <a:r>
              <a:rPr lang="ko-KR" altLang="en-US" sz="2800" dirty="0">
                <a:latin typeface="나눔고딕" panose="020D0604000000000000" pitchFamily="50" charset="-127"/>
                <a:ea typeface="나눔고딕" panose="020D0604000000000000" pitchFamily="50" charset="-127"/>
              </a:rPr>
              <a:t> 너무 신경 쓸 필요는 없습니다</a:t>
            </a:r>
            <a:r>
              <a:rPr lang="en-US" altLang="ko-KR" sz="2800" dirty="0">
                <a:latin typeface="나눔고딕" panose="020D0604000000000000" pitchFamily="50" charset="-127"/>
                <a:ea typeface="나눔고딕" panose="020D0604000000000000" pitchFamily="50" charset="-127"/>
              </a:rPr>
              <a:t>. </a:t>
            </a:r>
          </a:p>
          <a:p>
            <a:pPr marL="342900" indent="-3429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중요한 것은 시스템과 상호 작용하는 사용자들의 다양한 역할을 고려하고 각각의 관점에서 문제를 보는 것입니다</a:t>
            </a:r>
            <a:r>
              <a:rPr lang="en-US" altLang="ko-KR" sz="2800" dirty="0">
                <a:latin typeface="나눔고딕" panose="020D0604000000000000" pitchFamily="50" charset="-127"/>
                <a:ea typeface="나눔고딕" panose="020D0604000000000000" pitchFamily="50" charset="-127"/>
              </a:rPr>
              <a:t>. </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38</a:t>
            </a:fld>
            <a:endParaRPr lang="ko-KR" altLang="en-US" dirty="0"/>
          </a:p>
        </p:txBody>
      </p:sp>
      <p:sp>
        <p:nvSpPr>
          <p:cNvPr id="6" name="TextBox 5"/>
          <p:cNvSpPr txBox="1"/>
          <p:nvPr/>
        </p:nvSpPr>
        <p:spPr>
          <a:xfrm>
            <a:off x="877965" y="575523"/>
            <a:ext cx="1555234"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Actors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5437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796716"/>
            <a:ext cx="11379200" cy="6047873"/>
          </a:xfrm>
        </p:spPr>
        <p:txBody>
          <a:bodyPr anchor="ctr">
            <a:normAutofit lnSpcReduction="10000"/>
          </a:bodyPr>
          <a:lstStyle/>
          <a:p>
            <a:pPr>
              <a:spcAft>
                <a:spcPts val="600"/>
              </a:spcAft>
            </a:pPr>
            <a:r>
              <a:rPr lang="ko-KR" altLang="en-US" sz="2800" b="1" dirty="0">
                <a:latin typeface="나눔고딕" panose="020D0604000000000000" pitchFamily="50" charset="-127"/>
                <a:ea typeface="나눔고딕" panose="020D0604000000000000" pitchFamily="50" charset="-127"/>
              </a:rPr>
              <a:t>학생</a:t>
            </a:r>
            <a:r>
              <a:rPr lang="en-US" altLang="ko-KR" sz="2800" b="1" dirty="0">
                <a:latin typeface="나눔고딕" panose="020D0604000000000000" pitchFamily="50" charset="-127"/>
                <a:ea typeface="나눔고딕" panose="020D0604000000000000" pitchFamily="50" charset="-127"/>
              </a:rPr>
              <a:t>(</a:t>
            </a:r>
            <a:r>
              <a:rPr lang="ko-KR" altLang="en-US" sz="2800" b="1" dirty="0">
                <a:latin typeface="나눔고딕" panose="020D0604000000000000" pitchFamily="50" charset="-127"/>
                <a:ea typeface="나눔고딕" panose="020D0604000000000000" pitchFamily="50" charset="-127"/>
              </a:rPr>
              <a:t>신청자</a:t>
            </a:r>
            <a:r>
              <a:rPr lang="en-US" altLang="ko-KR" sz="2800" b="1" dirty="0">
                <a:latin typeface="나눔고딕" panose="020D0604000000000000" pitchFamily="50" charset="-127"/>
                <a:ea typeface="나눔고딕" panose="020D0604000000000000" pitchFamily="50" charset="-127"/>
              </a:rPr>
              <a:t>)</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이 사용자의 역할은 </a:t>
            </a:r>
            <a:r>
              <a:rPr lang="ko-KR" altLang="en-US" sz="2800" dirty="0" err="1">
                <a:latin typeface="나눔고딕" panose="020D0604000000000000" pitchFamily="50" charset="-127"/>
                <a:ea typeface="나눔고딕" panose="020D0604000000000000" pitchFamily="50" charset="-127"/>
              </a:rPr>
              <a:t>휴학신청에</a:t>
            </a:r>
            <a:r>
              <a:rPr lang="ko-KR" altLang="en-US" sz="2800" dirty="0">
                <a:latin typeface="나눔고딕" panose="020D0604000000000000" pitchFamily="50" charset="-127"/>
                <a:ea typeface="나눔고딕" panose="020D0604000000000000" pitchFamily="50" charset="-127"/>
              </a:rPr>
              <a:t> 필요한 데이터를 입력하는 것입니다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a:p>
            <a:pPr>
              <a:spcAft>
                <a:spcPts val="600"/>
              </a:spcAft>
            </a:pPr>
            <a:r>
              <a:rPr lang="ko-KR" altLang="en-US" sz="2800" b="1" dirty="0">
                <a:latin typeface="나눔고딕" panose="020D0604000000000000" pitchFamily="50" charset="-127"/>
                <a:ea typeface="나눔고딕" panose="020D0604000000000000" pitchFamily="50" charset="-127"/>
              </a:rPr>
              <a:t>학과사무실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학과 사무실 </a:t>
            </a:r>
            <a:r>
              <a:rPr lang="en-US" altLang="ko-KR" sz="2800" dirty="0">
                <a:latin typeface="나눔고딕" panose="020D0604000000000000" pitchFamily="50" charset="-127"/>
                <a:ea typeface="나눔고딕" panose="020D0604000000000000" pitchFamily="50" charset="-127"/>
              </a:rPr>
              <a:t>staff</a:t>
            </a:r>
            <a:r>
              <a:rPr lang="ko-KR" altLang="en-US" sz="2800" dirty="0">
                <a:latin typeface="나눔고딕" panose="020D0604000000000000" pitchFamily="50" charset="-127"/>
                <a:ea typeface="나눔고딕" panose="020D0604000000000000" pitchFamily="50" charset="-127"/>
              </a:rPr>
              <a:t>의 역할은 신청자가 입력한 데이터 중 자동으로 처리할 수 없는 데이터의 </a:t>
            </a:r>
            <a:r>
              <a:rPr lang="en-US" altLang="ko-KR" sz="2800" dirty="0">
                <a:latin typeface="나눔고딕" panose="020D0604000000000000" pitchFamily="50" charset="-127"/>
                <a:ea typeface="나눔고딕" panose="020D0604000000000000" pitchFamily="50" charset="-127"/>
              </a:rPr>
              <a:t>validity</a:t>
            </a:r>
            <a:r>
              <a:rPr lang="ko-KR" altLang="en-US" sz="2800" dirty="0" err="1">
                <a:latin typeface="나눔고딕" panose="020D0604000000000000" pitchFamily="50" charset="-127"/>
                <a:ea typeface="나눔고딕" panose="020D0604000000000000" pitchFamily="50" charset="-127"/>
              </a:rPr>
              <a:t>를</a:t>
            </a:r>
            <a:r>
              <a:rPr lang="ko-KR" altLang="en-US" sz="2800" dirty="0">
                <a:latin typeface="나눔고딕" panose="020D0604000000000000" pitchFamily="50" charset="-127"/>
                <a:ea typeface="나눔고딕" panose="020D0604000000000000" pitchFamily="50" charset="-127"/>
              </a:rPr>
              <a:t> 확인하는 것입니다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예 증빙서류의 만족 여부</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a:t>
            </a:r>
            <a:endParaRPr lang="en-US" altLang="ko-KR" sz="2800" dirty="0">
              <a:latin typeface="나눔고딕" panose="020D0604000000000000" pitchFamily="50" charset="-127"/>
              <a:ea typeface="나눔고딕" panose="020D0604000000000000" pitchFamily="50" charset="-127"/>
            </a:endParaRPr>
          </a:p>
          <a:p>
            <a:pPr>
              <a:spcAft>
                <a:spcPts val="600"/>
              </a:spcAft>
            </a:pPr>
            <a:r>
              <a:rPr lang="ko-KR" altLang="en-US" sz="2800" b="1" dirty="0">
                <a:latin typeface="나눔고딕" panose="020D0604000000000000" pitchFamily="50" charset="-127"/>
                <a:ea typeface="나눔고딕" panose="020D0604000000000000" pitchFamily="50" charset="-127"/>
              </a:rPr>
              <a:t>지도교수</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지도교수는 학생을 면담하고 유학 사유의 적정성을 판단하여 </a:t>
            </a:r>
            <a:r>
              <a:rPr lang="ko-KR" altLang="en-US" sz="2800" dirty="0" err="1">
                <a:latin typeface="나눔고딕" panose="020D0604000000000000" pitchFamily="50" charset="-127"/>
                <a:ea typeface="나눔고딕" panose="020D0604000000000000" pitchFamily="50" charset="-127"/>
              </a:rPr>
              <a:t>휴학사유를</a:t>
            </a:r>
            <a:r>
              <a:rPr lang="ko-KR" altLang="en-US" sz="2800" dirty="0">
                <a:latin typeface="나눔고딕" panose="020D0604000000000000" pitchFamily="50" charset="-127"/>
                <a:ea typeface="나눔고딕" panose="020D0604000000000000" pitchFamily="50" charset="-127"/>
              </a:rPr>
              <a:t> 입력하고 휴학을 승인합니다</a:t>
            </a:r>
            <a:r>
              <a:rPr lang="en-US" altLang="ko-KR" sz="2800" dirty="0">
                <a:latin typeface="나눔고딕" panose="020D0604000000000000" pitchFamily="50" charset="-127"/>
                <a:ea typeface="나눔고딕" panose="020D0604000000000000" pitchFamily="50" charset="-127"/>
              </a:rPr>
              <a:t>.</a:t>
            </a:r>
          </a:p>
          <a:p>
            <a:pPr>
              <a:spcAft>
                <a:spcPts val="600"/>
              </a:spcAft>
            </a:pPr>
            <a:r>
              <a:rPr lang="ko-KR" altLang="en-US" sz="2800" b="1" dirty="0">
                <a:latin typeface="나눔고딕" panose="020D0604000000000000" pitchFamily="50" charset="-127"/>
                <a:ea typeface="나눔고딕" panose="020D0604000000000000" pitchFamily="50" charset="-127"/>
              </a:rPr>
              <a:t>학과</a:t>
            </a:r>
            <a:r>
              <a:rPr lang="en-US" altLang="ko-KR" sz="2800" b="1" dirty="0">
                <a:latin typeface="나눔고딕" panose="020D0604000000000000" pitchFamily="50" charset="-127"/>
                <a:ea typeface="나눔고딕" panose="020D0604000000000000" pitchFamily="50" charset="-127"/>
              </a:rPr>
              <a:t>(</a:t>
            </a:r>
            <a:r>
              <a:rPr lang="ko-KR" altLang="en-US" sz="2800" b="1" dirty="0">
                <a:latin typeface="나눔고딕" panose="020D0604000000000000" pitchFamily="50" charset="-127"/>
                <a:ea typeface="나눔고딕" panose="020D0604000000000000" pitchFamily="50" charset="-127"/>
              </a:rPr>
              <a:t>부</a:t>
            </a:r>
            <a:r>
              <a:rPr lang="en-US" altLang="ko-KR" sz="2800" b="1" dirty="0">
                <a:latin typeface="나눔고딕" panose="020D0604000000000000" pitchFamily="50" charset="-127"/>
                <a:ea typeface="나눔고딕" panose="020D0604000000000000" pitchFamily="50" charset="-127"/>
              </a:rPr>
              <a:t>)</a:t>
            </a:r>
            <a:r>
              <a:rPr lang="ko-KR" altLang="en-US" sz="2800" b="1" dirty="0">
                <a:latin typeface="나눔고딕" panose="020D0604000000000000" pitchFamily="50" charset="-127"/>
                <a:ea typeface="나눔고딕" panose="020D0604000000000000" pitchFamily="50" charset="-127"/>
              </a:rPr>
              <a:t>장</a:t>
            </a:r>
            <a:r>
              <a:rPr lang="en-US" altLang="ko-KR" sz="2800" b="0" dirty="0">
                <a:latin typeface="나눔고딕" panose="020D0604000000000000" pitchFamily="50" charset="-127"/>
                <a:ea typeface="나눔고딕" panose="020D0604000000000000" pitchFamily="50" charset="-127"/>
              </a:rPr>
              <a:t>:</a:t>
            </a:r>
            <a:r>
              <a:rPr lang="ko-KR" altLang="en-US" sz="2800" b="0" dirty="0">
                <a:latin typeface="나눔고딕" panose="020D0604000000000000" pitchFamily="50" charset="-127"/>
                <a:ea typeface="나눔고딕" panose="020D0604000000000000" pitchFamily="50" charset="-127"/>
              </a:rPr>
              <a:t> 학과장은 지도교수의 승인 내역을 검토하고 결제합니다</a:t>
            </a:r>
            <a:r>
              <a:rPr lang="en-US" altLang="ko-KR" sz="2800" b="0" dirty="0">
                <a:latin typeface="나눔고딕" panose="020D0604000000000000" pitchFamily="50" charset="-127"/>
                <a:ea typeface="나눔고딕" panose="020D0604000000000000" pitchFamily="50" charset="-127"/>
              </a:rPr>
              <a:t>.</a:t>
            </a:r>
          </a:p>
          <a:p>
            <a:pPr>
              <a:spcAft>
                <a:spcPts val="600"/>
              </a:spcAft>
            </a:pPr>
            <a:r>
              <a:rPr lang="ko-KR" altLang="en-US" sz="2800" b="1" dirty="0">
                <a:latin typeface="나눔고딕" panose="020D0604000000000000" pitchFamily="50" charset="-127"/>
                <a:ea typeface="나눔고딕" panose="020D0604000000000000" pitchFamily="50" charset="-127"/>
              </a:rPr>
              <a:t>정산담당부서</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정산 담당부서 </a:t>
            </a:r>
            <a:r>
              <a:rPr lang="en-US" altLang="ko-KR" sz="2800" dirty="0">
                <a:latin typeface="나눔고딕" panose="020D0604000000000000" pitchFamily="50" charset="-127"/>
                <a:ea typeface="나눔고딕" panose="020D0604000000000000" pitchFamily="50" charset="-127"/>
              </a:rPr>
              <a:t>staff</a:t>
            </a:r>
            <a:r>
              <a:rPr lang="ko-KR" altLang="en-US" sz="2800" dirty="0">
                <a:latin typeface="나눔고딕" panose="020D0604000000000000" pitchFamily="50" charset="-127"/>
                <a:ea typeface="나눔고딕" panose="020D0604000000000000" pitchFamily="50" charset="-127"/>
              </a:rPr>
              <a:t>의 역할은 신청자의 정산 여부를 보고하는 것입니다</a:t>
            </a:r>
            <a:r>
              <a:rPr lang="en-US" altLang="ko-KR" sz="2800" dirty="0">
                <a:latin typeface="나눔고딕" panose="020D0604000000000000" pitchFamily="50" charset="-127"/>
                <a:ea typeface="나눔고딕" panose="020D0604000000000000" pitchFamily="50" charset="-127"/>
              </a:rPr>
              <a:t>.</a:t>
            </a:r>
          </a:p>
          <a:p>
            <a:pPr>
              <a:spcAft>
                <a:spcPts val="600"/>
              </a:spcAft>
            </a:pPr>
            <a:r>
              <a:rPr lang="ko-KR" altLang="en-US" sz="2800" b="1" dirty="0">
                <a:latin typeface="나눔고딕" panose="020D0604000000000000" pitchFamily="50" charset="-127"/>
                <a:ea typeface="나눔고딕" panose="020D0604000000000000" pitchFamily="50" charset="-127"/>
              </a:rPr>
              <a:t>교무처장</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교무처장은 지도교수가 승인한 신청 결제와 정산을 기반으로 결제합니다</a:t>
            </a:r>
            <a:r>
              <a:rPr lang="en-US" altLang="ko-KR" sz="2800" dirty="0">
                <a:latin typeface="나눔고딕" panose="020D0604000000000000" pitchFamily="50" charset="-127"/>
                <a:ea typeface="나눔고딕" panose="020D0604000000000000" pitchFamily="50" charset="-127"/>
              </a:rPr>
              <a:t>.</a:t>
            </a:r>
          </a:p>
          <a:p>
            <a:pPr>
              <a:spcAft>
                <a:spcPts val="600"/>
              </a:spcAft>
            </a:pPr>
            <a:endParaRPr lang="en-US" altLang="ko-KR" sz="2800" dirty="0">
              <a:latin typeface="나눔고딕" panose="020D0604000000000000" pitchFamily="50" charset="-127"/>
              <a:ea typeface="나눔고딕" panose="020D0604000000000000" pitchFamily="50" charset="-127"/>
            </a:endParaRPr>
          </a:p>
          <a:p>
            <a:pPr>
              <a:spcAft>
                <a:spcPts val="600"/>
              </a:spcAft>
            </a:pP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39</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0397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677933"/>
            <a:ext cx="11379200" cy="716880"/>
          </a:xfrm>
        </p:spPr>
        <p:txBody>
          <a:bodyPr>
            <a:normAutofit/>
          </a:bodyPr>
          <a:lstStyle/>
          <a:p>
            <a:pPr marL="342900" indent="-342900">
              <a:buFont typeface="Arial" charset="0"/>
              <a:buChar char="•"/>
            </a:pPr>
            <a:r>
              <a:rPr lang="ko-KR" altLang="en-US" sz="2400" dirty="0">
                <a:latin typeface="나눔고딕" panose="020D0604000000000000" pitchFamily="50" charset="-127"/>
                <a:ea typeface="나눔고딕" panose="020D0604000000000000" pitchFamily="50" charset="-127"/>
              </a:rPr>
              <a:t>실제 문제를 완전히 이해해야 합니다</a:t>
            </a:r>
            <a:r>
              <a:rPr lang="en-US" altLang="ko-KR" sz="2400" dirty="0">
                <a:latin typeface="나눔고딕" panose="020D0604000000000000" pitchFamily="50" charset="-127"/>
                <a:ea typeface="나눔고딕" panose="020D0604000000000000" pitchFamily="50" charset="-127"/>
              </a:rPr>
              <a:t>.</a:t>
            </a:r>
            <a:endParaRPr lang="ko-KR" altLang="en-US" sz="24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a:t>
            </a:fld>
            <a:endParaRPr lang="ko-KR" altLang="en-US" dirty="0"/>
          </a:p>
        </p:txBody>
      </p:sp>
      <p:sp>
        <p:nvSpPr>
          <p:cNvPr id="5" name="TextBox 4"/>
          <p:cNvSpPr txBox="1"/>
          <p:nvPr/>
        </p:nvSpPr>
        <p:spPr>
          <a:xfrm>
            <a:off x="1586654" y="1497225"/>
            <a:ext cx="9729081" cy="830997"/>
          </a:xfrm>
          <a:prstGeom prst="rect">
            <a:avLst/>
          </a:prstGeom>
          <a:noFill/>
        </p:spPr>
        <p:txBody>
          <a:bodyPr wrap="square" rtlCol="0">
            <a:spAutoFit/>
          </a:bodyPr>
          <a:lstStyle/>
          <a:p>
            <a:pPr algn="l"/>
            <a:r>
              <a:rPr lang="ko-KR" altLang="en-US" sz="2400" i="1" dirty="0">
                <a:solidFill>
                  <a:schemeClr val="bg1"/>
                </a:solidFill>
                <a:latin typeface="나눔고딕" panose="020D0604000000000000" pitchFamily="50" charset="-127"/>
                <a:ea typeface="나눔고딕" panose="020D0604000000000000" pitchFamily="50" charset="-127"/>
              </a:rPr>
              <a:t>애널리스트는 문제 영역에 자신을 </a:t>
            </a:r>
            <a:r>
              <a:rPr lang="ko-KR" altLang="en-US" sz="2400" i="1" dirty="0" err="1">
                <a:solidFill>
                  <a:schemeClr val="bg1"/>
                </a:solidFill>
                <a:latin typeface="나눔고딕" panose="020D0604000000000000" pitchFamily="50" charset="-127"/>
                <a:ea typeface="나눔고딕" panose="020D0604000000000000" pitchFamily="50" charset="-127"/>
              </a:rPr>
              <a:t>몰입시켜</a:t>
            </a:r>
            <a:r>
              <a:rPr lang="ko-KR" altLang="en-US" sz="2400" i="1" dirty="0">
                <a:solidFill>
                  <a:schemeClr val="bg1"/>
                </a:solidFill>
                <a:latin typeface="나눔고딕" panose="020D0604000000000000" pitchFamily="50" charset="-127"/>
                <a:ea typeface="나눔고딕" panose="020D0604000000000000" pitchFamily="50" charset="-127"/>
              </a:rPr>
              <a:t> 사용자조차도 충분히 고려하지 않은 뉘앙스를 발견하기 시작해야 합니다</a:t>
            </a:r>
            <a:r>
              <a:rPr lang="en-US" altLang="ko-KR" sz="2400" i="1" dirty="0">
                <a:solidFill>
                  <a:schemeClr val="bg1"/>
                </a:solidFill>
                <a:latin typeface="나눔고딕" panose="020D0604000000000000" pitchFamily="50" charset="-127"/>
                <a:ea typeface="나눔고딕" panose="020D0604000000000000" pitchFamily="50" charset="-127"/>
              </a:rPr>
              <a:t>.</a:t>
            </a:r>
            <a:endParaRPr lang="ko-KR" altLang="en-US" sz="2400" dirty="0">
              <a:solidFill>
                <a:schemeClr val="bg1"/>
              </a:solidFill>
              <a:latin typeface="나눔고딕" panose="020D0604000000000000" pitchFamily="50" charset="-127"/>
              <a:ea typeface="나눔고딕" panose="020D0604000000000000" pitchFamily="50" charset="-127"/>
            </a:endParaRPr>
          </a:p>
        </p:txBody>
      </p:sp>
      <p:sp>
        <p:nvSpPr>
          <p:cNvPr id="6" name="내용 개체 틀 2"/>
          <p:cNvSpPr txBox="1">
            <a:spLocks/>
          </p:cNvSpPr>
          <p:nvPr/>
        </p:nvSpPr>
        <p:spPr>
          <a:xfrm>
            <a:off x="806027" y="3443040"/>
            <a:ext cx="11379200" cy="614470"/>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400" b="0" dirty="0">
                <a:solidFill>
                  <a:schemeClr val="bg1"/>
                </a:solidFill>
                <a:latin typeface="나눔고딕" panose="020D0604000000000000" pitchFamily="50" charset="-127"/>
                <a:ea typeface="나눔고딕" panose="020D0604000000000000" pitchFamily="50" charset="-127"/>
              </a:rPr>
              <a:t>도메인 전문가들은 세부 사항을 추상적으로 생각할 필요가 거의 없습니다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8" name="내용 개체 틀 2"/>
          <p:cNvSpPr txBox="1">
            <a:spLocks/>
          </p:cNvSpPr>
          <p:nvPr/>
        </p:nvSpPr>
        <p:spPr>
          <a:xfrm>
            <a:off x="806027" y="4262332"/>
            <a:ext cx="11379200" cy="2048228"/>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아니오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정말로</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거의 없다</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또는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음</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아니</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나는 그렇게 생각하지 않는다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음</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아마도 어쩌면</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라는 답변은 데이터베이스 설계에 앞서 이해해야 할 필요가 있는 복잡함이 있다는 신호입니다</a:t>
            </a:r>
            <a:r>
              <a:rPr lang="en-US" altLang="ko-KR" sz="2400" b="0" dirty="0">
                <a:solidFill>
                  <a:schemeClr val="bg1"/>
                </a:solidFill>
                <a:latin typeface="나눔고딕" panose="020D0604000000000000" pitchFamily="50" charset="-127"/>
                <a:ea typeface="나눔고딕" panose="020D0604000000000000" pitchFamily="50" charset="-127"/>
              </a:rPr>
              <a:t>. </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9" name="내용 개체 틀 2"/>
          <p:cNvSpPr txBox="1">
            <a:spLocks/>
          </p:cNvSpPr>
          <p:nvPr/>
        </p:nvSpPr>
        <p:spPr>
          <a:xfrm>
            <a:off x="806027" y="6412971"/>
            <a:ext cx="11379200" cy="2969930"/>
          </a:xfrm>
          <a:prstGeom prst="rect">
            <a:avLst/>
          </a:prstGeom>
        </p:spPr>
        <p:txBody>
          <a:bodyPr>
            <a:noAutofit/>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buFont typeface="Arial" charset="0"/>
              <a:buChar char="•"/>
            </a:pPr>
            <a:r>
              <a:rPr lang="ko-KR" altLang="en-US" sz="2400" b="0" dirty="0">
                <a:solidFill>
                  <a:schemeClr val="bg1"/>
                </a:solidFill>
                <a:latin typeface="나눔고딕" panose="020D0604000000000000" pitchFamily="50" charset="-127"/>
                <a:ea typeface="나눔고딕" panose="020D0604000000000000" pitchFamily="50" charset="-127"/>
              </a:rPr>
              <a:t>문제에 대한 두 가지 견해를 갖고 문제를 보십시오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하나는 </a:t>
            </a:r>
            <a:r>
              <a:rPr lang="ko-KR" altLang="en-US" sz="2400" dirty="0">
                <a:solidFill>
                  <a:schemeClr val="bg1"/>
                </a:solidFill>
                <a:latin typeface="나눔고딕" panose="020D0604000000000000" pitchFamily="50" charset="-127"/>
                <a:ea typeface="나눔고딕" panose="020D0604000000000000" pitchFamily="50" charset="-127"/>
              </a:rPr>
              <a:t>최종 사용자</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클라이언트</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의 구체적이고 실제적인 견해이고</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다른 견해는 </a:t>
            </a:r>
            <a:r>
              <a:rPr lang="ko-KR" altLang="en-US" sz="2400" dirty="0">
                <a:solidFill>
                  <a:schemeClr val="bg1"/>
                </a:solidFill>
                <a:latin typeface="나눔고딕" panose="020D0604000000000000" pitchFamily="50" charset="-127"/>
                <a:ea typeface="나눔고딕" panose="020D0604000000000000" pitchFamily="50" charset="-127"/>
              </a:rPr>
              <a:t>시스템을 설계하고 개발하는 사람</a:t>
            </a:r>
            <a:r>
              <a:rPr lang="ko-KR" altLang="en-US" sz="2400" b="0" dirty="0">
                <a:solidFill>
                  <a:schemeClr val="bg1"/>
                </a:solidFill>
                <a:latin typeface="나눔고딕" panose="020D0604000000000000" pitchFamily="50" charset="-127"/>
                <a:ea typeface="나눔고딕" panose="020D0604000000000000" pitchFamily="50" charset="-127"/>
              </a:rPr>
              <a:t> </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개발자</a:t>
            </a:r>
            <a:r>
              <a:rPr lang="en-US" altLang="ko-KR" sz="2400" b="0" dirty="0">
                <a:solidFill>
                  <a:schemeClr val="bg1"/>
                </a:solidFill>
                <a:latin typeface="나눔고딕" panose="020D0604000000000000" pitchFamily="50" charset="-127"/>
                <a:ea typeface="나눔고딕" panose="020D0604000000000000" pitchFamily="50" charset="-127"/>
              </a:rPr>
              <a:t>)</a:t>
            </a:r>
            <a:r>
              <a:rPr lang="ko-KR" altLang="en-US" sz="2400" b="0" dirty="0">
                <a:solidFill>
                  <a:schemeClr val="bg1"/>
                </a:solidFill>
                <a:latin typeface="나눔고딕" panose="020D0604000000000000" pitchFamily="50" charset="-127"/>
                <a:ea typeface="나눔고딕" panose="020D0604000000000000" pitchFamily="50" charset="-127"/>
              </a:rPr>
              <a:t>의 보다 추상적인 모델입니다</a:t>
            </a:r>
            <a:r>
              <a:rPr lang="en-US" altLang="ko-KR" sz="2400" b="0" dirty="0">
                <a:solidFill>
                  <a:schemeClr val="bg1"/>
                </a:solidFill>
                <a:latin typeface="나눔고딕" panose="020D0604000000000000" pitchFamily="50" charset="-127"/>
                <a:ea typeface="나눔고딕" panose="020D0604000000000000" pitchFamily="50" charset="-127"/>
              </a:rPr>
              <a:t>. </a:t>
            </a:r>
            <a:r>
              <a:rPr lang="ko-KR" altLang="en-US" sz="2400" b="0" dirty="0">
                <a:solidFill>
                  <a:schemeClr val="bg1"/>
                </a:solidFill>
                <a:latin typeface="나눔고딕" panose="020D0604000000000000" pitchFamily="50" charset="-127"/>
                <a:ea typeface="나눔고딕" panose="020D0604000000000000" pitchFamily="50" charset="-127"/>
              </a:rPr>
              <a:t>데이터베이스 디자이너는 모자 </a:t>
            </a:r>
            <a:r>
              <a:rPr lang="en-US" altLang="ko-KR" sz="2400" b="0" dirty="0">
                <a:solidFill>
                  <a:schemeClr val="bg1"/>
                </a:solidFill>
                <a:latin typeface="나눔고딕" panose="020D0604000000000000" pitchFamily="50" charset="-127"/>
                <a:ea typeface="나눔고딕" panose="020D0604000000000000" pitchFamily="50" charset="-127"/>
              </a:rPr>
              <a:t>2 </a:t>
            </a:r>
            <a:r>
              <a:rPr lang="ko-KR" altLang="en-US" sz="2400" b="0" dirty="0">
                <a:solidFill>
                  <a:schemeClr val="bg1"/>
                </a:solidFill>
                <a:latin typeface="나눔고딕" panose="020D0604000000000000" pitchFamily="50" charset="-127"/>
                <a:ea typeface="나눔고딕" panose="020D0604000000000000" pitchFamily="50" charset="-127"/>
              </a:rPr>
              <a:t>개를 착용하고 필요에 따라 교체하여야 합니다</a:t>
            </a:r>
            <a:r>
              <a:rPr lang="en-US" altLang="ko-KR" sz="2400" b="0" dirty="0">
                <a:solidFill>
                  <a:schemeClr val="bg1"/>
                </a:solidFill>
                <a:latin typeface="나눔고딕" panose="020D0604000000000000" pitchFamily="50" charset="-127"/>
                <a:ea typeface="나눔고딕" panose="020D0604000000000000" pitchFamily="50" charset="-127"/>
              </a:rPr>
              <a:t>.</a:t>
            </a:r>
            <a:endParaRPr lang="en-US" sz="2400" dirty="0">
              <a:solidFill>
                <a:schemeClr val="bg1"/>
              </a:solidFill>
              <a:latin typeface="나눔고딕" panose="020D0604000000000000" pitchFamily="50" charset="-127"/>
              <a:ea typeface="나눔고딕" panose="020D0604000000000000" pitchFamily="50" charset="-127"/>
            </a:endParaRPr>
          </a:p>
        </p:txBody>
      </p:sp>
      <p:sp>
        <p:nvSpPr>
          <p:cNvPr id="10" name="TextBox 9">
            <a:extLst>
              <a:ext uri="{FF2B5EF4-FFF2-40B4-BE49-F238E27FC236}">
                <a16:creationId xmlns:a16="http://schemas.microsoft.com/office/drawing/2014/main" id="{E4D31CF6-70C6-6541-88B4-4CEC492AD1AA}"/>
              </a:ext>
            </a:extLst>
          </p:cNvPr>
          <p:cNvSpPr txBox="1"/>
          <p:nvPr/>
        </p:nvSpPr>
        <p:spPr>
          <a:xfrm>
            <a:off x="-1" y="-10996"/>
            <a:ext cx="290543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altLang="ko-KR" sz="1800" i="1" dirty="0" err="1">
                <a:latin typeface="나눔고딕OTF"/>
              </a:rPr>
              <a:t>Priminary</a:t>
            </a:r>
            <a:r>
              <a:rPr lang="en-US" altLang="ko-KR" sz="1800" i="1" dirty="0">
                <a:latin typeface="나눔고딕OTF"/>
              </a:rPr>
              <a:t>&gt; </a:t>
            </a:r>
            <a:endParaRPr kumimoji="0" lang="ko-KR" altLang="en-US" sz="1800" b="0" i="1"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74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578442"/>
          </a:xfrm>
        </p:spPr>
        <p:txBody>
          <a:bodyPr anchor="ctr">
            <a:no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각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에 대한 텍스트 설명에는 발생할 수 있는 예외 또는 문제점을 포함하여야 합니다</a:t>
            </a:r>
            <a:r>
              <a:rPr lang="en-US" altLang="ko-KR" sz="3200" dirty="0">
                <a:latin typeface="나눔고딕" panose="020D0604000000000000" pitchFamily="50" charset="-127"/>
                <a:ea typeface="나눔고딕" panose="020D0604000000000000" pitchFamily="50" charset="-127"/>
              </a:rPr>
              <a:t>.</a:t>
            </a:r>
          </a:p>
          <a:p>
            <a:pPr lvl="2">
              <a:spcAft>
                <a:spcPts val="600"/>
              </a:spcAft>
              <a:buFont typeface="Arial" panose="020B0604020202020204" pitchFamily="34" charset="0"/>
              <a:buChar char="•"/>
            </a:pPr>
            <a:r>
              <a:rPr lang="ko-KR" altLang="en-US" sz="2800" b="0" dirty="0">
                <a:latin typeface="나눔고딕" panose="020D0604000000000000" pitchFamily="50" charset="-127"/>
                <a:ea typeface="나눔고딕" panose="020D0604000000000000" pitchFamily="50" charset="-127"/>
              </a:rPr>
              <a:t>신청자가 휴학 가능한 사람인가 여부 </a:t>
            </a:r>
            <a:r>
              <a:rPr lang="en-US" altLang="ko-KR" sz="2800" b="0" dirty="0">
                <a:latin typeface="나눔고딕" panose="020D0604000000000000" pitchFamily="50" charset="-127"/>
                <a:ea typeface="나눔고딕" panose="020D0604000000000000" pitchFamily="50" charset="-127"/>
              </a:rPr>
              <a:t>(</a:t>
            </a:r>
            <a:r>
              <a:rPr lang="ko-KR" altLang="en-US" sz="2800" b="0" dirty="0">
                <a:latin typeface="나눔고딕" panose="020D0604000000000000" pitchFamily="50" charset="-127"/>
                <a:ea typeface="나눔고딕" panose="020D0604000000000000" pitchFamily="50" charset="-127"/>
              </a:rPr>
              <a:t>생각보다 규칙이 복잡</a:t>
            </a:r>
            <a:r>
              <a:rPr lang="en-US" altLang="ko-KR" sz="2800" b="0" dirty="0">
                <a:latin typeface="나눔고딕" panose="020D0604000000000000" pitchFamily="50" charset="-127"/>
                <a:ea typeface="나눔고딕" panose="020D0604000000000000" pitchFamily="50" charset="-127"/>
              </a:rPr>
              <a:t>)</a:t>
            </a:r>
          </a:p>
          <a:p>
            <a:pPr lvl="2">
              <a:spcAft>
                <a:spcPts val="600"/>
              </a:spcAft>
              <a:buFont typeface="Arial" panose="020B0604020202020204" pitchFamily="34" charset="0"/>
              <a:buChar char="•"/>
            </a:pPr>
            <a:r>
              <a:rPr lang="ko-KR" altLang="en-US" sz="2800" b="0" dirty="0">
                <a:latin typeface="나눔고딕" panose="020D0604000000000000" pitchFamily="50" charset="-127"/>
                <a:ea typeface="나눔고딕" panose="020D0604000000000000" pitchFamily="50" charset="-127"/>
              </a:rPr>
              <a:t>교무처장 </a:t>
            </a:r>
            <a:r>
              <a:rPr lang="en-US" altLang="ko-KR" sz="2800" b="0" dirty="0">
                <a:latin typeface="나눔고딕" panose="020D0604000000000000" pitchFamily="50" charset="-127"/>
                <a:ea typeface="나눔고딕" panose="020D0604000000000000" pitchFamily="50" charset="-127"/>
              </a:rPr>
              <a:t>reject</a:t>
            </a:r>
            <a:r>
              <a:rPr lang="ko-KR" altLang="en-US" sz="2800" dirty="0">
                <a:latin typeface="나눔고딕" panose="020D0604000000000000" pitchFamily="50" charset="-127"/>
                <a:ea typeface="나눔고딕" panose="020D0604000000000000" pitchFamily="50" charset="-127"/>
              </a:rPr>
              <a:t>하면 반송이 어디로 되나</a:t>
            </a:r>
            <a:r>
              <a:rPr lang="en-US" altLang="ko-KR" sz="2800" dirty="0">
                <a:latin typeface="나눔고딕" panose="020D0604000000000000" pitchFamily="50" charset="-127"/>
                <a:ea typeface="나눔고딕" panose="020D0604000000000000" pitchFamily="50" charset="-127"/>
              </a:rPr>
              <a:t>?</a:t>
            </a:r>
          </a:p>
          <a:p>
            <a:pPr lvl="2">
              <a:spcAft>
                <a:spcPts val="600"/>
              </a:spcAft>
              <a:buFont typeface="Arial" panose="020B0604020202020204" pitchFamily="34" charset="0"/>
              <a:buChar char="•"/>
            </a:pPr>
            <a:r>
              <a:rPr lang="ko-KR" altLang="en-US" sz="2800" b="0" dirty="0">
                <a:latin typeface="나눔고딕" panose="020D0604000000000000" pitchFamily="50" charset="-127"/>
                <a:ea typeface="나눔고딕" panose="020D0604000000000000" pitchFamily="50" charset="-127"/>
              </a:rPr>
              <a:t>승인 처리 되지 않은 경우 반려는 이전 결제권자에게 반환되며</a:t>
            </a:r>
            <a:r>
              <a:rPr lang="en-US" altLang="ko-KR" sz="2800" b="0" dirty="0">
                <a:latin typeface="나눔고딕" panose="020D0604000000000000" pitchFamily="50" charset="-127"/>
                <a:ea typeface="나눔고딕" panose="020D0604000000000000" pitchFamily="50" charset="-127"/>
              </a:rPr>
              <a:t>,</a:t>
            </a:r>
            <a:r>
              <a:rPr lang="ko-KR" altLang="en-US" sz="2800" b="0" dirty="0">
                <a:latin typeface="나눔고딕" panose="020D0604000000000000" pitchFamily="50" charset="-127"/>
                <a:ea typeface="나눔고딕" panose="020D0604000000000000" pitchFamily="50" charset="-127"/>
              </a:rPr>
              <a:t> 반송인 경우 신청자에게 </a:t>
            </a:r>
            <a:r>
              <a:rPr lang="ko-KR" altLang="en-US" sz="2800" dirty="0">
                <a:latin typeface="나눔고딕" panose="020D0604000000000000" pitchFamily="50" charset="-127"/>
                <a:ea typeface="나눔고딕" panose="020D0604000000000000" pitchFamily="50" charset="-127"/>
              </a:rPr>
              <a:t>반환된다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이때 삽입되는 업무처리 레코드 내용은</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40</a:t>
            </a:fld>
            <a:endParaRPr lang="ko-KR" altLang="en-US" dirty="0"/>
          </a:p>
        </p:txBody>
      </p:sp>
      <p:sp>
        <p:nvSpPr>
          <p:cNvPr id="6" name="TextBox 5"/>
          <p:cNvSpPr txBox="1"/>
          <p:nvPr/>
        </p:nvSpPr>
        <p:spPr>
          <a:xfrm>
            <a:off x="806027" y="615242"/>
            <a:ext cx="5817619"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Exceptions and Extensions</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22967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2188564"/>
            <a:ext cx="11379200" cy="6385810"/>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데이터 유지 보수에는 주로 새로운 레코드 삽입 작업입니다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많은 클래스에서는 이러한 활동을 하나의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에 포함시키고 이후에 사용자 인터페이스를 설계할 때 세부 사항으로 남겨 두는 것이 합리적입니다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특정 데이터 클래스를 유지 관리하는 데에 있어서 여러 다양한 측면으로 분리하는 것이 현명 할 수도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작업을 고려할 때 개별적으로 사용자가 상태를 업데이트하는 적절한 순서를 찾는 방법에 대해 생각해 보도록 유도하여 현재 업무 처리 상태를 제공하도록 유도합니다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41</a:t>
            </a:fld>
            <a:endParaRPr lang="ko-KR" altLang="en-US" dirty="0"/>
          </a:p>
        </p:txBody>
      </p:sp>
      <p:sp>
        <p:nvSpPr>
          <p:cNvPr id="6" name="TextBox 5"/>
          <p:cNvSpPr txBox="1"/>
          <p:nvPr/>
        </p:nvSpPr>
        <p:spPr>
          <a:xfrm>
            <a:off x="806027" y="615242"/>
            <a:ext cx="6893233" cy="646331"/>
          </a:xfrm>
          <a:prstGeom prst="rect">
            <a:avLst/>
          </a:prstGeom>
          <a:noFill/>
        </p:spPr>
        <p:txBody>
          <a:bodyPr wrap="none" rtlCol="0">
            <a:spAutoFit/>
          </a:bodyPr>
          <a:lstStyle/>
          <a:p>
            <a:r>
              <a:rPr lang="en-US" altLang="ko-KR" sz="3600" b="1" dirty="0">
                <a:solidFill>
                  <a:schemeClr val="bg1"/>
                </a:solidFill>
                <a:latin typeface="나눔고딕" panose="020D0604000000000000" pitchFamily="50" charset="-127"/>
                <a:ea typeface="나눔고딕" panose="020D0604000000000000" pitchFamily="50" charset="-127"/>
              </a:rPr>
              <a:t>Use Cases for Maintaining Data</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67463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1497225"/>
            <a:ext cx="11379200" cy="7680853"/>
          </a:xfrm>
        </p:spPr>
        <p:txBody>
          <a:bodyPr anchor="ct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보고 작업은 아마도 데이터베이스 시스템에서 가장 중요한 부분 일 것입니다</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우리는 몇 가지 기준을 충족하는 객체를 검색하여 그들을 바탕으로 화면 또는 웹 페이지에 표시하거나 보고서에 작성하거나</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그룹화하거나</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개수를 계산하거나</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평균 또는 일부 속성 값의 평균 또는 합을 계산합니다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err="1">
                <a:latin typeface="나눔고딕" panose="020D0604000000000000" pitchFamily="50" charset="-127"/>
                <a:ea typeface="나눔고딕" panose="020D0604000000000000" pitchFamily="50" charset="-127"/>
              </a:rPr>
              <a:t>사유별로</a:t>
            </a:r>
            <a:r>
              <a:rPr lang="ko-KR" altLang="en-US" sz="2400" dirty="0">
                <a:latin typeface="나눔고딕" panose="020D0604000000000000" pitchFamily="50" charset="-127"/>
                <a:ea typeface="나눔고딕" panose="020D0604000000000000" pitchFamily="50" charset="-127"/>
              </a:rPr>
              <a:t> 휴학을 그룹화하는 것을 고려해 보았고 휴학 사유 범주에 대한 더 광범위한 정의가 유용 할 수 있다는 사실을 알 수도 있습니다</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보고서에 대한 자세한 질문은 초기 클래스 설계에 영향을 미치기 때문에 초기에 </a:t>
            </a:r>
            <a:r>
              <a:rPr lang="ko-KR" altLang="en-US" sz="2400" dirty="0" err="1">
                <a:latin typeface="나눔고딕" panose="020D0604000000000000" pitchFamily="50" charset="-127"/>
                <a:ea typeface="나눔고딕" panose="020D0604000000000000" pitchFamily="50" charset="-127"/>
              </a:rPr>
              <a:t>깊이있는</a:t>
            </a:r>
            <a:r>
              <a:rPr lang="ko-KR" altLang="en-US" sz="2400" dirty="0">
                <a:latin typeface="나눔고딕" panose="020D0604000000000000" pitchFamily="50" charset="-127"/>
                <a:ea typeface="나눔고딕" panose="020D0604000000000000" pitchFamily="50" charset="-127"/>
              </a:rPr>
              <a:t> 고려하는 것이 좋습니다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보고서를 위하여 얼마나 많은 </a:t>
            </a:r>
            <a:r>
              <a:rPr lang="ko-KR" altLang="en-US" sz="2400" dirty="0" err="1">
                <a:latin typeface="나눔고딕" panose="020D0604000000000000" pitchFamily="50" charset="-127"/>
                <a:ea typeface="나눔고딕" panose="020D0604000000000000" pitchFamily="50" charset="-127"/>
              </a:rPr>
              <a:t>유스</a:t>
            </a:r>
            <a:r>
              <a:rPr lang="ko-KR" altLang="en-US" sz="2400" dirty="0">
                <a:latin typeface="나눔고딕" panose="020D0604000000000000" pitchFamily="50" charset="-127"/>
                <a:ea typeface="나눔고딕" panose="020D0604000000000000" pitchFamily="50" charset="-127"/>
              </a:rPr>
              <a:t> 케이스가 필요합니까</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아주 다른 다른 보고서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명부</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청구서 등</a:t>
            </a:r>
            <a:r>
              <a:rPr lang="en-US" altLang="ko-KR" sz="2400" dirty="0">
                <a:latin typeface="나눔고딕" panose="020D0604000000000000" pitchFamily="50" charset="-127"/>
                <a:ea typeface="나눔고딕" panose="020D0604000000000000" pitchFamily="50" charset="-127"/>
              </a:rPr>
              <a:t>)</a:t>
            </a:r>
            <a:r>
              <a:rPr lang="ko-KR" altLang="en-US" sz="2400" dirty="0" err="1">
                <a:latin typeface="나눔고딕" panose="020D0604000000000000" pitchFamily="50" charset="-127"/>
                <a:ea typeface="나눔고딕" panose="020D0604000000000000" pitchFamily="50" charset="-127"/>
              </a:rPr>
              <a:t>를</a:t>
            </a:r>
            <a:r>
              <a:rPr lang="ko-KR" altLang="en-US" sz="2400" dirty="0">
                <a:latin typeface="나눔고딕" panose="020D0604000000000000" pitchFamily="50" charset="-127"/>
                <a:ea typeface="나눔고딕" panose="020D0604000000000000" pitchFamily="50" charset="-127"/>
              </a:rPr>
              <a:t> 포함한다면 각자 고유의 </a:t>
            </a:r>
            <a:r>
              <a:rPr lang="en-US" altLang="ko-KR" sz="2400" dirty="0">
                <a:latin typeface="나눔고딕" panose="020D0604000000000000" pitchFamily="50" charset="-127"/>
                <a:ea typeface="나눔고딕" panose="020D0604000000000000" pitchFamily="50" charset="-127"/>
              </a:rPr>
              <a:t>use case</a:t>
            </a:r>
            <a:r>
              <a:rPr lang="ko-KR" altLang="en-US" sz="2400" dirty="0">
                <a:latin typeface="나눔고딕" panose="020D0604000000000000" pitchFamily="50" charset="-127"/>
                <a:ea typeface="나눔고딕" panose="020D0604000000000000" pitchFamily="50" charset="-127"/>
              </a:rPr>
              <a:t>가 있어야합니다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이 단계에서 중요한 것은 데이터를 보고서 작성 방식으로 저장하여야 한다는 것입니다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42</a:t>
            </a:fld>
            <a:endParaRPr lang="ko-KR" altLang="en-US" dirty="0"/>
          </a:p>
        </p:txBody>
      </p:sp>
      <p:sp>
        <p:nvSpPr>
          <p:cNvPr id="6" name="TextBox 5"/>
          <p:cNvSpPr txBox="1"/>
          <p:nvPr/>
        </p:nvSpPr>
        <p:spPr>
          <a:xfrm>
            <a:off x="894080" y="615242"/>
            <a:ext cx="7941597" cy="646331"/>
          </a:xfrm>
          <a:prstGeom prst="rect">
            <a:avLst/>
          </a:prstGeom>
          <a:noFill/>
        </p:spPr>
        <p:txBody>
          <a:bodyPr wrap="none" rtlCol="0">
            <a:spAutoFit/>
          </a:bodyPr>
          <a:lstStyle/>
          <a:p>
            <a:pPr algn="l"/>
            <a:r>
              <a:rPr lang="en-US" altLang="ko-KR" sz="3600" b="1" dirty="0">
                <a:solidFill>
                  <a:schemeClr val="bg1"/>
                </a:solidFill>
                <a:latin typeface="나눔고딕" panose="020D0604000000000000" pitchFamily="50" charset="-127"/>
                <a:ea typeface="나눔고딕" panose="020D0604000000000000" pitchFamily="50" charset="-127"/>
              </a:rPr>
              <a:t>Use Cases for Reporting Information</a:t>
            </a:r>
            <a:endParaRPr lang="ko-KR" altLang="en-US" sz="3600" b="1" dirty="0">
              <a:solidFill>
                <a:schemeClr val="bg1"/>
              </a:solidFill>
              <a:latin typeface="나눔고딕" panose="020D0604000000000000" pitchFamily="50" charset="-127"/>
              <a:ea typeface="나눔고딕" panose="020D0604000000000000" pitchFamily="50" charset="-127"/>
            </a:endParaRP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More Use Cases?</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753141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Finding Out More About the Problem?</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7476031"/>
          </a:xfrm>
        </p:spPr>
        <p:txBody>
          <a:bodyPr anchor="ctr">
            <a:normAutofit/>
          </a:bodyPr>
          <a:lstStyle/>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다른 출처에서 많은 정보를 얻을 수 있습니다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클라이언트 </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비즈니스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연구원</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클럽 등</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가 사용하는 기존 양식 및 보고서는 프로젝트 개요를 파악할 수 있는 훌륭한 방법입니다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입력 양식 및 보고서를 처음부터 자세히 살펴봄으로써 문제에 대한 이해를 높이고 자세한 질문을 할 수 있는 기반을 마련 할 수 있습니다</a:t>
            </a:r>
            <a:r>
              <a:rPr lang="en-US" altLang="ko-KR" sz="28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문제에 대해 알아 내기 위해 양식 및 보고서를 검토하고 있다는 사실을 깨닫는 것이 중요합니다</a:t>
            </a:r>
            <a:r>
              <a:rPr lang="en-US" altLang="ko-KR" sz="280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기존 보고서는 현재 사용자가 접근할 수 있는 정보에 대한 지침을 제공합니다</a:t>
            </a:r>
            <a:r>
              <a:rPr lang="en-US" altLang="ko-KR" sz="2800" dirty="0">
                <a:latin typeface="나눔고딕" panose="020D0604000000000000" pitchFamily="50" charset="-127"/>
                <a:ea typeface="나눔고딕" panose="020D0604000000000000" pitchFamily="50" charset="-127"/>
              </a:rPr>
              <a:t>. </a:t>
            </a:r>
            <a:r>
              <a:rPr lang="ko-KR" altLang="en-US" sz="2800" dirty="0">
                <a:latin typeface="나눔고딕" panose="020D0604000000000000" pitchFamily="50" charset="-127"/>
                <a:ea typeface="나눔고딕" panose="020D0604000000000000" pitchFamily="50" charset="-127"/>
              </a:rPr>
              <a:t>그러나 사용자에게 기존 보고서가 어떤 면에서 만족스럽지 않은 지를 찾아야 합니다</a:t>
            </a:r>
            <a:r>
              <a:rPr lang="en-US" altLang="ko-KR" sz="2800" dirty="0">
                <a:latin typeface="나눔고딕" panose="020D0604000000000000" pitchFamily="50" charset="-127"/>
                <a:ea typeface="나눔고딕" panose="020D0604000000000000" pitchFamily="50" charset="-127"/>
              </a:rPr>
              <a:t>.</a:t>
            </a:r>
            <a:r>
              <a:rPr lang="ko-KR" altLang="en-US" sz="2800" dirty="0">
                <a:latin typeface="나눔고딕" panose="020D0604000000000000" pitchFamily="50" charset="-127"/>
                <a:ea typeface="나눔고딕" panose="020D0604000000000000" pitchFamily="50" charset="-127"/>
              </a:rPr>
              <a:t> 그런 곳에서 문제가 제기되었을 가능성이 있음을 명심하십시오</a:t>
            </a:r>
            <a:r>
              <a:rPr lang="en-US" altLang="ko-KR" sz="2800" dirty="0">
                <a:latin typeface="나눔고딕" panose="020D0604000000000000" pitchFamily="50" charset="-127"/>
                <a:ea typeface="나눔고딕" panose="020D0604000000000000" pitchFamily="50" charset="-127"/>
              </a:rPr>
              <a:t>. </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43</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Finding Out More About </a:t>
            </a:r>
            <a:r>
              <a:rPr lang="mr-IN" sz="1800"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153411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What Have We Postponed?</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806027" y="2009281"/>
            <a:ext cx="11379200" cy="1375603"/>
          </a:xfrm>
        </p:spPr>
        <p:txBody>
          <a:bodyPr anchor="ctr">
            <a:normAutofit/>
          </a:bodyPr>
          <a:lstStyle/>
          <a:p>
            <a:pPr marL="457200" indent="-457200">
              <a:buFont typeface="Arial" charset="0"/>
              <a:buChar char="•"/>
            </a:pPr>
            <a:r>
              <a:rPr lang="ko-KR" altLang="en-US" sz="2800" dirty="0">
                <a:latin typeface="나눔고딕" panose="020D0604000000000000" pitchFamily="50" charset="-127"/>
                <a:ea typeface="나눔고딕" panose="020D0604000000000000" pitchFamily="50" charset="-127"/>
              </a:rPr>
              <a:t>일부 복잡한 부분을 표현하기 위해 데이터 모델링에 대한 전문 지식이 필요합니다</a:t>
            </a:r>
            <a:r>
              <a:rPr lang="en-US" altLang="ko-KR" sz="2800" dirty="0">
                <a:latin typeface="나눔고딕" panose="020D0604000000000000" pitchFamily="50" charset="-127"/>
                <a:ea typeface="나눔고딕" panose="020D0604000000000000" pitchFamily="50" charset="-127"/>
              </a:rPr>
              <a:t>.</a:t>
            </a:r>
            <a:endParaRPr lang="en-US" altLang="ko-KR" sz="28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44</a:t>
            </a:fld>
            <a:endParaRPr lang="ko-KR" altLang="en-US" dirty="0"/>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55947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027" y="2653260"/>
            <a:ext cx="11379200" cy="944380"/>
          </a:xfrm>
        </p:spPr>
        <p:txBody>
          <a:bodyPr>
            <a:noAutofit/>
          </a:bodyPr>
          <a:lstStyle/>
          <a:p>
            <a:pPr marL="457200" indent="-457200">
              <a:spcAft>
                <a:spcPts val="600"/>
              </a:spcAft>
              <a:buFont typeface="Arial" charset="0"/>
              <a:buChar char="•"/>
            </a:pPr>
            <a:r>
              <a:rPr lang="ko-KR" altLang="en-US" sz="2800" dirty="0">
                <a:latin typeface="나눔고딕" panose="020D0604000000000000" pitchFamily="50" charset="-127"/>
                <a:ea typeface="나눔고딕" panose="020D0604000000000000" pitchFamily="50" charset="-127"/>
              </a:rPr>
              <a:t>휴학 승인 절차 변경에 따른 </a:t>
            </a:r>
            <a:r>
              <a:rPr lang="en-US" altLang="ko-KR" sz="2800" dirty="0">
                <a:latin typeface="나눔고딕" panose="020D0604000000000000" pitchFamily="50" charset="-127"/>
                <a:ea typeface="나눔고딕" panose="020D0604000000000000" pitchFamily="50" charset="-127"/>
              </a:rPr>
              <a:t>use case</a:t>
            </a:r>
            <a:r>
              <a:rPr lang="ko-KR" altLang="en-US" sz="2800" dirty="0">
                <a:latin typeface="나눔고딕" panose="020D0604000000000000" pitchFamily="50" charset="-127"/>
                <a:ea typeface="나눔고딕" panose="020D0604000000000000" pitchFamily="50" charset="-127"/>
              </a:rPr>
              <a:t> 및 입력 자료 변경</a:t>
            </a:r>
            <a:r>
              <a:rPr lang="en-US" altLang="ko-KR" sz="2800" dirty="0">
                <a:latin typeface="나눔고딕" panose="020D0604000000000000" pitchFamily="50" charset="-127"/>
                <a:ea typeface="나눔고딕" panose="020D0604000000000000" pitchFamily="50" charset="-127"/>
              </a:rPr>
              <a:t>. </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45</a:t>
            </a:fld>
            <a:endParaRPr lang="ko-KR" altLang="en-US" dirty="0"/>
          </a:p>
        </p:txBody>
      </p:sp>
      <p:sp>
        <p:nvSpPr>
          <p:cNvPr id="6" name="TextBox 5"/>
          <p:cNvSpPr txBox="1"/>
          <p:nvPr/>
        </p:nvSpPr>
        <p:spPr>
          <a:xfrm>
            <a:off x="806722" y="575523"/>
            <a:ext cx="3050835" cy="646331"/>
          </a:xfrm>
          <a:prstGeom prst="rect">
            <a:avLst/>
          </a:prstGeom>
          <a:noFill/>
        </p:spPr>
        <p:txBody>
          <a:bodyPr wrap="none" rtlCol="0">
            <a:spAutoFit/>
          </a:bodyPr>
          <a:lstStyle/>
          <a:p>
            <a:pPr algn="l"/>
            <a:r>
              <a:rPr lang="ko-KR" altLang="en-US" sz="3600" b="1" dirty="0">
                <a:solidFill>
                  <a:schemeClr val="bg1"/>
                </a:solidFill>
                <a:latin typeface="나눔고딕" panose="020D0604000000000000" pitchFamily="50" charset="-127"/>
                <a:ea typeface="나눔고딕" panose="020D0604000000000000" pitchFamily="50" charset="-127"/>
              </a:rPr>
              <a:t>업무 절차 변경</a:t>
            </a:r>
          </a:p>
        </p:txBody>
      </p:sp>
      <p:sp>
        <p:nvSpPr>
          <p:cNvPr id="5" name="TextBox 4"/>
          <p:cNvSpPr txBox="1"/>
          <p:nvPr/>
        </p:nvSpPr>
        <p:spPr>
          <a:xfrm>
            <a:off x="-1" y="0"/>
            <a:ext cx="433136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i="1" dirty="0">
                <a:solidFill>
                  <a:schemeClr val="tx1"/>
                </a:solidFill>
                <a:latin typeface="Nanum Gothic" charset="-127"/>
                <a:ea typeface="Nanum Gothic" charset="-127"/>
                <a:cs typeface="Nanum Gothic" charset="-127"/>
              </a:rPr>
              <a:t>What Have We </a:t>
            </a:r>
            <a:r>
              <a:rPr lang="en-US" sz="1800" i="1" dirty="0" err="1">
                <a:solidFill>
                  <a:schemeClr val="tx1"/>
                </a:solidFill>
                <a:latin typeface="Nanum Gothic" charset="-127"/>
                <a:ea typeface="Nanum Gothic" charset="-127"/>
                <a:cs typeface="Nanum Gothic" charset="-127"/>
              </a:rPr>
              <a:t>Postponsed</a:t>
            </a:r>
            <a:r>
              <a:rPr lang="en-US" sz="1800" i="1" dirty="0">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8562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Century Gothic" charset="0"/>
                <a:ea typeface="Century Gothic" charset="0"/>
                <a:cs typeface="Century Gothic" charset="0"/>
              </a:rPr>
              <a:t>Exercise 4-1</a:t>
            </a:r>
            <a:endParaRPr lang="ko-KR" altLang="en-US" dirty="0">
              <a:latin typeface="Century Gothic" charset="0"/>
              <a:ea typeface="Century Gothic" charset="0"/>
              <a:cs typeface="Century Gothic" charset="0"/>
            </a:endParaRPr>
          </a:p>
        </p:txBody>
      </p:sp>
      <p:sp>
        <p:nvSpPr>
          <p:cNvPr id="3" name="내용 개체 틀 2"/>
          <p:cNvSpPr>
            <a:spLocks noGrp="1"/>
          </p:cNvSpPr>
          <p:nvPr>
            <p:ph idx="1"/>
          </p:nvPr>
        </p:nvSpPr>
        <p:spPr>
          <a:xfrm>
            <a:off x="1689065" y="2930984"/>
            <a:ext cx="10241138" cy="3789221"/>
          </a:xfrm>
        </p:spPr>
        <p:txBody>
          <a:bodyPr anchor="ctr">
            <a:noAutofit/>
          </a:bodyPr>
          <a:lstStyle/>
          <a:p>
            <a:r>
              <a:rPr lang="ko-KR" altLang="en-US" sz="3200" dirty="0">
                <a:solidFill>
                  <a:schemeClr val="bg1"/>
                </a:solidFill>
                <a:latin typeface="나눔고딕" panose="020D0604000000000000" pitchFamily="50" charset="-127"/>
                <a:ea typeface="나눔고딕" panose="020D0604000000000000" pitchFamily="50" charset="-127"/>
              </a:rPr>
              <a:t>복학</a:t>
            </a:r>
            <a:r>
              <a:rPr lang="en-US" altLang="ko-KR" sz="3200" dirty="0">
                <a:solidFill>
                  <a:schemeClr val="bg1"/>
                </a:solidFill>
                <a:latin typeface="나눔고딕" panose="020D0604000000000000" pitchFamily="50" charset="-127"/>
                <a:ea typeface="나눔고딕" panose="020D0604000000000000" pitchFamily="50" charset="-127"/>
              </a:rPr>
              <a:t>: </a:t>
            </a:r>
            <a:r>
              <a:rPr lang="ko-KR" altLang="en-US" sz="3200" dirty="0">
                <a:solidFill>
                  <a:schemeClr val="bg1"/>
                </a:solidFill>
                <a:latin typeface="나눔고딕" panose="020D0604000000000000" pitchFamily="50" charset="-127"/>
                <a:ea typeface="나눔고딕" panose="020D0604000000000000" pitchFamily="50" charset="-127"/>
              </a:rPr>
              <a:t>휴학기간 종료 및 휴학 사유 소멸 시 다음 학기 등록기간 </a:t>
            </a:r>
            <a:r>
              <a:rPr lang="en-US" altLang="ko-KR" sz="3200" dirty="0">
                <a:solidFill>
                  <a:schemeClr val="bg1"/>
                </a:solidFill>
                <a:latin typeface="나눔고딕" panose="020D0604000000000000" pitchFamily="50" charset="-127"/>
                <a:ea typeface="나눔고딕" panose="020D0604000000000000" pitchFamily="50" charset="-127"/>
              </a:rPr>
              <a:t>(2</a:t>
            </a:r>
            <a:r>
              <a:rPr lang="ko-KR" altLang="en-US" sz="3200" dirty="0">
                <a:solidFill>
                  <a:schemeClr val="bg1"/>
                </a:solidFill>
                <a:latin typeface="나눔고딕" panose="020D0604000000000000" pitchFamily="50" charset="-127"/>
                <a:ea typeface="나눔고딕" panose="020D0604000000000000" pitchFamily="50" charset="-127"/>
              </a:rPr>
              <a:t>월</a:t>
            </a:r>
            <a:r>
              <a:rPr lang="en-US" altLang="ko-KR" sz="3200" dirty="0">
                <a:solidFill>
                  <a:schemeClr val="bg1"/>
                </a:solidFill>
                <a:latin typeface="나눔고딕" panose="020D0604000000000000" pitchFamily="50" charset="-127"/>
                <a:ea typeface="나눔고딕" panose="020D0604000000000000" pitchFamily="50" charset="-127"/>
              </a:rPr>
              <a:t>, 8</a:t>
            </a:r>
            <a:r>
              <a:rPr lang="ko-KR" altLang="en-US" sz="3200" dirty="0">
                <a:solidFill>
                  <a:schemeClr val="bg1"/>
                </a:solidFill>
                <a:latin typeface="나눔고딕" panose="020D0604000000000000" pitchFamily="50" charset="-127"/>
                <a:ea typeface="나눔고딕" panose="020D0604000000000000" pitchFamily="50" charset="-127"/>
              </a:rPr>
              <a:t>월</a:t>
            </a:r>
            <a:r>
              <a:rPr lang="en-US" altLang="ko-KR" sz="3200" dirty="0">
                <a:solidFill>
                  <a:schemeClr val="bg1"/>
                </a:solidFill>
                <a:latin typeface="나눔고딕" panose="020D0604000000000000" pitchFamily="50" charset="-127"/>
                <a:ea typeface="나눔고딕" panose="020D0604000000000000" pitchFamily="50" charset="-127"/>
              </a:rPr>
              <a:t>) </a:t>
            </a:r>
            <a:r>
              <a:rPr lang="ko-KR" altLang="en-US" sz="3200" dirty="0">
                <a:solidFill>
                  <a:schemeClr val="bg1"/>
                </a:solidFill>
                <a:latin typeface="나눔고딕" panose="020D0604000000000000" pitchFamily="50" charset="-127"/>
                <a:ea typeface="나눔고딕" panose="020D0604000000000000" pitchFamily="50" charset="-127"/>
              </a:rPr>
              <a:t>중 학업을 계속하기 위하여 신청하고 승인</a:t>
            </a:r>
            <a:endParaRPr lang="en-US" altLang="ko-KR" sz="3200" dirty="0">
              <a:solidFill>
                <a:schemeClr val="bg1"/>
              </a:solidFill>
              <a:latin typeface="나눔고딕" panose="020D0604000000000000" pitchFamily="50" charset="-127"/>
              <a:ea typeface="나눔고딕" panose="020D0604000000000000" pitchFamily="50" charset="-127"/>
            </a:endParaRPr>
          </a:p>
          <a:p>
            <a:endParaRPr lang="en-US" altLang="ko-KR" sz="3200" dirty="0">
              <a:solidFill>
                <a:schemeClr val="bg1"/>
              </a:solidFill>
              <a:latin typeface="나눔고딕" panose="020D0604000000000000" pitchFamily="50" charset="-127"/>
              <a:ea typeface="나눔고딕" panose="020D0604000000000000" pitchFamily="50" charset="-127"/>
            </a:endParaRPr>
          </a:p>
          <a:p>
            <a:pPr marL="457200" indent="-457200">
              <a:buFont typeface="Arial" panose="020B0604020202020204" pitchFamily="34" charset="0"/>
              <a:buChar char="•"/>
            </a:pPr>
            <a:r>
              <a:rPr lang="ko-KR" altLang="en-US" sz="3200" dirty="0">
                <a:solidFill>
                  <a:schemeClr val="bg1"/>
                </a:solidFill>
                <a:latin typeface="나눔고딕" panose="020D0604000000000000" pitchFamily="50" charset="-127"/>
                <a:ea typeface="나눔고딕" panose="020D0604000000000000" pitchFamily="50" charset="-127"/>
              </a:rPr>
              <a:t>복학서비스에 대하여 이 과정을 수행하여 </a:t>
            </a:r>
            <a:r>
              <a:rPr lang="ko-KR" altLang="en-US" sz="3200" dirty="0" err="1">
                <a:solidFill>
                  <a:schemeClr val="bg1"/>
                </a:solidFill>
                <a:latin typeface="나눔고딕" panose="020D0604000000000000" pitchFamily="50" charset="-127"/>
                <a:ea typeface="나눔고딕" panose="020D0604000000000000" pitchFamily="50" charset="-127"/>
              </a:rPr>
              <a:t>보십시요</a:t>
            </a:r>
            <a:r>
              <a:rPr lang="en-US" altLang="ko-KR" sz="3200" dirty="0">
                <a:solidFill>
                  <a:schemeClr val="bg1"/>
                </a:solidFill>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46</a:t>
            </a:fld>
            <a:endParaRPr lang="ko-KR" altLang="en-US" dirty="0"/>
          </a:p>
        </p:txBody>
      </p:sp>
      <p:sp>
        <p:nvSpPr>
          <p:cNvPr id="5" name="TextBox 4"/>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a:solidFill>
                  <a:schemeClr val="tx1"/>
                </a:solidFill>
                <a:latin typeface="Nanum Gothic" charset="-127"/>
                <a:ea typeface="Nanum Gothic" charset="-127"/>
                <a:cs typeface="Nanum Gothic" charset="-127"/>
              </a:rPr>
              <a:t>Exercise</a:t>
            </a:r>
            <a:r>
              <a:rPr lang="en-US" sz="1800" b="1">
                <a:solidFill>
                  <a:schemeClr val="tx1"/>
                </a:solidFill>
                <a:latin typeface="Nanum Gothic" charset="-127"/>
                <a:ea typeface="Nanum Gothic" charset="-127"/>
                <a:cs typeface="Nanum Gothic" charset="-127"/>
              </a:rPr>
              <a:t> </a:t>
            </a:r>
            <a:r>
              <a:rPr lang="en-US" sz="1800" b="1" dirty="0">
                <a:solidFill>
                  <a:schemeClr val="tx1"/>
                </a:solidFill>
                <a:latin typeface="Nanum Gothic" charset="-127"/>
                <a:ea typeface="Nanum Gothic" charset="-127"/>
                <a:cs typeface="Nanum Gothic" charset="-127"/>
              </a:rPr>
              <a:t>&gt;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87906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Century Gothic" charset="0"/>
                <a:ea typeface="Century Gothic" charset="0"/>
                <a:cs typeface="Century Gothic" charset="0"/>
              </a:rPr>
              <a:t>Summary</a:t>
            </a:r>
            <a:endParaRPr lang="ko-KR" altLang="en-US" b="1" dirty="0">
              <a:latin typeface="Century Gothic" charset="0"/>
              <a:ea typeface="Century Gothic" charset="0"/>
              <a:cs typeface="Century Gothic" charset="0"/>
            </a:endParaRPr>
          </a:p>
        </p:txBody>
      </p:sp>
      <p:sp>
        <p:nvSpPr>
          <p:cNvPr id="3" name="내용 개체 틀 2"/>
          <p:cNvSpPr>
            <a:spLocks noGrp="1"/>
          </p:cNvSpPr>
          <p:nvPr>
            <p:ph idx="1"/>
          </p:nvPr>
        </p:nvSpPr>
        <p:spPr>
          <a:xfrm>
            <a:off x="767363" y="1990581"/>
            <a:ext cx="11379200" cy="2578985"/>
          </a:xfrm>
        </p:spPr>
        <p:txBody>
          <a:bodyPr>
            <a:noAutofit/>
          </a:bodyPr>
          <a:lstStyle/>
          <a:p>
            <a:pPr marL="457200" indent="-457200">
              <a:buFont typeface="Wingdings" charset="2"/>
              <a:buChar char="Ø"/>
            </a:pPr>
            <a:r>
              <a:rPr lang="ko-KR" altLang="en-US" sz="2800" dirty="0">
                <a:latin typeface="나눔고딕" panose="020D0604000000000000" pitchFamily="50" charset="-127"/>
                <a:ea typeface="나눔고딕" panose="020D0604000000000000" pitchFamily="50" charset="-127"/>
              </a:rPr>
              <a:t>프로젝트의 주요 목적과 범위를 이해합니다</a:t>
            </a:r>
            <a:r>
              <a:rPr lang="en-US" altLang="ko-KR" sz="2800" dirty="0">
                <a:latin typeface="나눔고딕" panose="020D0604000000000000" pitchFamily="50" charset="-127"/>
                <a:ea typeface="나눔고딕" panose="020D0604000000000000" pitchFamily="50" charset="-127"/>
              </a:rPr>
              <a:t>.</a:t>
            </a:r>
          </a:p>
          <a:p>
            <a:pPr marL="457200" indent="-457200">
              <a:buFont typeface="Wingdings" charset="2"/>
              <a:buChar char="Ø"/>
            </a:pPr>
            <a:r>
              <a:rPr lang="ko-KR" altLang="en-US" sz="2800" dirty="0">
                <a:latin typeface="나눔고딕" panose="020D0604000000000000" pitchFamily="50" charset="-127"/>
                <a:ea typeface="나눔고딕" panose="020D0604000000000000" pitchFamily="50" charset="-127"/>
              </a:rPr>
              <a:t>모든 다른 종류의 사용자들 머리로 생각합니다</a:t>
            </a:r>
            <a:r>
              <a:rPr lang="en-US" altLang="ko-KR" sz="2800" b="0" dirty="0">
                <a:latin typeface="나눔고딕" panose="020D0604000000000000" pitchFamily="50" charset="-127"/>
                <a:ea typeface="나눔고딕" panose="020D0604000000000000" pitchFamily="50" charset="-127"/>
              </a:rPr>
              <a:t> </a:t>
            </a:r>
          </a:p>
          <a:p>
            <a:pPr lvl="2">
              <a:buFont typeface="Arial" charset="0"/>
              <a:buChar char="•"/>
            </a:pPr>
            <a:r>
              <a:rPr lang="ko-KR" altLang="en-US" sz="2400" dirty="0">
                <a:latin typeface="나눔고딕" panose="020D0604000000000000" pitchFamily="50" charset="-127"/>
                <a:ea typeface="나눔고딕" panose="020D0604000000000000" pitchFamily="50" charset="-127"/>
              </a:rPr>
              <a:t>누가 시스템을 사용하는가</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a:p>
            <a:pPr lvl="2">
              <a:buFont typeface="Arial" charset="0"/>
              <a:buChar char="•"/>
            </a:pPr>
            <a:r>
              <a:rPr lang="ko-KR" altLang="en-US" sz="2400" dirty="0">
                <a:latin typeface="나눔고딕" panose="020D0604000000000000" pitchFamily="50" charset="-127"/>
                <a:ea typeface="나눔고딕" panose="020D0604000000000000" pitchFamily="50" charset="-127"/>
              </a:rPr>
              <a:t>그들이 지금 요구하는 것과</a:t>
            </a:r>
            <a:r>
              <a:rPr lang="en-US" altLang="ko-KR" sz="2400" b="0" dirty="0">
                <a:latin typeface="나눔고딕" panose="020D0604000000000000" pitchFamily="50" charset="-127"/>
                <a:ea typeface="나눔고딕" panose="020D0604000000000000" pitchFamily="50" charset="-127"/>
              </a:rPr>
              <a:t> </a:t>
            </a:r>
          </a:p>
          <a:p>
            <a:pPr lvl="2">
              <a:buFont typeface="Arial" charset="0"/>
              <a:buChar char="•"/>
            </a:pPr>
            <a:r>
              <a:rPr lang="ko-KR" altLang="en-US" sz="2400" dirty="0">
                <a:latin typeface="나눔고딕" panose="020D0604000000000000" pitchFamily="50" charset="-127"/>
                <a:ea typeface="나눔고딕" panose="020D0604000000000000" pitchFamily="50" charset="-127"/>
              </a:rPr>
              <a:t>앞으로 필요할 것으로 예상되는 것</a:t>
            </a:r>
            <a:r>
              <a:rPr lang="en-US" altLang="ko-KR" sz="2400" dirty="0">
                <a:latin typeface="나눔고딕" panose="020D0604000000000000" pitchFamily="50" charset="-127"/>
                <a:ea typeface="나눔고딕" panose="020D0604000000000000" pitchFamily="50" charset="-127"/>
              </a:rPr>
              <a:t>.</a:t>
            </a:r>
            <a:endParaRPr lang="en-US" altLang="ko-KR" sz="2400" b="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47</a:t>
            </a:fld>
            <a:endParaRPr lang="ko-KR" altLang="en-US" dirty="0"/>
          </a:p>
        </p:txBody>
      </p:sp>
      <p:sp>
        <p:nvSpPr>
          <p:cNvPr id="16" name="내용 개체 틀 2"/>
          <p:cNvSpPr txBox="1">
            <a:spLocks/>
          </p:cNvSpPr>
          <p:nvPr/>
        </p:nvSpPr>
        <p:spPr>
          <a:xfrm>
            <a:off x="806027" y="4671977"/>
            <a:ext cx="11379200" cy="4608512"/>
          </a:xfrm>
          <a:prstGeom prst="rect">
            <a:avLst/>
          </a:prstGeom>
        </p:spPr>
        <p:txBody>
          <a:bodyPr>
            <a:normAutofit fontScale="92500" lnSpcReduction="10000"/>
          </a:bodyPr>
          <a:lstStyle>
            <a:lvl1pPr marL="342900" indent="-342900" algn="l" rtl="0" eaLnBrk="1" fontAlgn="base" latinLnBrk="1" hangingPunct="1">
              <a:lnSpc>
                <a:spcPct val="120000"/>
              </a:lnSpc>
              <a:spcBef>
                <a:spcPct val="20000"/>
              </a:spcBef>
              <a:spcAft>
                <a:spcPct val="0"/>
              </a:spcAft>
              <a:buClr>
                <a:srgbClr val="002060"/>
              </a:buClr>
              <a:buSzPct val="75000"/>
              <a:buFont typeface="Wingdings" panose="05000000000000000000" pitchFamily="2" charset="2"/>
              <a:buChar char="u"/>
              <a:defRPr kumimoji="1" lang="ko-KR" altLang="en-US" sz="2000" b="1" kern="1200" dirty="0" smtClean="0">
                <a:solidFill>
                  <a:schemeClr val="tx1"/>
                </a:solidFill>
                <a:latin typeface="맑은 고딕" pitchFamily="50" charset="-127"/>
                <a:ea typeface="맑은 고딕" pitchFamily="50" charset="-127"/>
                <a:cs typeface="+mn-cs"/>
              </a:defRPr>
            </a:lvl1pPr>
            <a:lvl2pPr marL="908050" indent="-4365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600" kern="1200" dirty="0" smtClean="0">
                <a:solidFill>
                  <a:schemeClr val="tx1"/>
                </a:solidFill>
                <a:latin typeface="맑은 고딕" pitchFamily="50" charset="-127"/>
                <a:ea typeface="맑은 고딕" pitchFamily="50" charset="-127"/>
                <a:cs typeface="+mn-cs"/>
              </a:defRPr>
            </a:lvl2pPr>
            <a:lvl3pPr marL="1304925" indent="-395288"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400" kern="1200" dirty="0" smtClean="0">
                <a:solidFill>
                  <a:schemeClr val="tx1"/>
                </a:solidFill>
                <a:latin typeface="맑은 고딕" pitchFamily="50" charset="-127"/>
                <a:ea typeface="맑은 고딕" pitchFamily="50" charset="-127"/>
                <a:cs typeface="+mn-cs"/>
              </a:defRPr>
            </a:lvl3pPr>
            <a:lvl4pPr marL="1693863" indent="-387350" algn="l" rtl="0" eaLnBrk="1" fontAlgn="base" latinLnBrk="1" hangingPunct="1">
              <a:lnSpc>
                <a:spcPct val="120000"/>
              </a:lnSpc>
              <a:spcBef>
                <a:spcPct val="20000"/>
              </a:spcBef>
              <a:spcAft>
                <a:spcPct val="0"/>
              </a:spcAft>
              <a:buClr>
                <a:srgbClr val="1D314E"/>
              </a:buClr>
              <a:buSzPct val="75000"/>
              <a:buFont typeface="Wingdings" pitchFamily="2" charset="2"/>
              <a:buChar char="l"/>
              <a:defRPr kumimoji="1" lang="ko-KR" altLang="en-US" sz="1200" kern="1200" dirty="0" smtClean="0">
                <a:solidFill>
                  <a:schemeClr val="tx1"/>
                </a:solidFill>
                <a:latin typeface="맑은 고딕" pitchFamily="50" charset="-127"/>
                <a:ea typeface="맑은 고딕" pitchFamily="50" charset="-127"/>
                <a:cs typeface="+mn-cs"/>
              </a:defRPr>
            </a:lvl4pPr>
            <a:lvl5pPr marL="2093913" indent="-398463" algn="l" rtl="0" eaLnBrk="1" fontAlgn="base" latinLnBrk="1" hangingPunct="1">
              <a:lnSpc>
                <a:spcPct val="120000"/>
              </a:lnSpc>
              <a:spcBef>
                <a:spcPct val="20000"/>
              </a:spcBef>
              <a:spcAft>
                <a:spcPct val="0"/>
              </a:spcAft>
              <a:buClr>
                <a:srgbClr val="1D314E"/>
              </a:buClr>
              <a:buSzPct val="100000"/>
              <a:buFont typeface="굴림" pitchFamily="50" charset="-127"/>
              <a:buChar char="–"/>
              <a:defRPr kumimoji="1" lang="ko-KR" altLang="en-US" sz="1100" dirty="0">
                <a:solidFill>
                  <a:schemeClr val="tx1"/>
                </a:solidFill>
                <a:latin typeface="+mn-ea"/>
                <a:ea typeface="+mn-ea"/>
                <a:cs typeface="Arial" pitchFamily="34" charset="0"/>
              </a:defRPr>
            </a:lvl5pPr>
            <a:lvl6pPr marL="2551113" indent="-398463" algn="l" rtl="0" eaLnBrk="1" fontAlgn="base" latinLnBrk="1" hangingPunct="1">
              <a:lnSpc>
                <a:spcPct val="115000"/>
              </a:lnSpc>
              <a:spcBef>
                <a:spcPct val="20000"/>
              </a:spcBef>
              <a:spcAft>
                <a:spcPct val="20000"/>
              </a:spcAft>
              <a:buClr>
                <a:srgbClr val="0070C0"/>
              </a:buClr>
              <a:buSzPct val="100000"/>
              <a:buFont typeface="Wingdings" pitchFamily="2" charset="2"/>
              <a:buChar char="§"/>
              <a:defRPr kumimoji="1" sz="1400">
                <a:solidFill>
                  <a:schemeClr val="tx1"/>
                </a:solidFill>
                <a:latin typeface="Arial" pitchFamily="34" charset="0"/>
                <a:ea typeface="굴림" pitchFamily="50" charset="-127"/>
                <a:cs typeface="Arial" pitchFamily="34" charset="0"/>
              </a:defRPr>
            </a:lvl6pPr>
            <a:lvl7pPr marL="30083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7pPr>
            <a:lvl8pPr marL="34655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8pPr>
            <a:lvl9pPr marL="3922713" indent="-398463" algn="l" rtl="0" eaLnBrk="1" fontAlgn="base" latinLnBrk="1" hangingPunct="1">
              <a:lnSpc>
                <a:spcPct val="115000"/>
              </a:lnSpc>
              <a:spcBef>
                <a:spcPct val="20000"/>
              </a:spcBef>
              <a:spcAft>
                <a:spcPct val="20000"/>
              </a:spcAft>
              <a:buClr>
                <a:schemeClr val="accent2"/>
              </a:buClr>
              <a:buFont typeface="Wingdings" pitchFamily="2" charset="2"/>
              <a:buChar char="§"/>
              <a:defRPr kumimoji="1" sz="1200">
                <a:solidFill>
                  <a:schemeClr val="tx1"/>
                </a:solidFill>
                <a:latin typeface="+mn-lt"/>
                <a:ea typeface="+mn-ea"/>
              </a:defRPr>
            </a:lvl9pPr>
          </a:lstStyle>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시스템의 주요 목적을 결정합니다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보통 하루에 사용자들이 수행하는 작업을 결정합니다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각 작업과 관련될 수 있는 데이터에 대해 </a:t>
            </a:r>
            <a:r>
              <a:rPr lang="ko-KR" altLang="en-US" sz="2276" b="0" dirty="0" err="1">
                <a:solidFill>
                  <a:schemeClr val="bg1"/>
                </a:solidFill>
                <a:latin typeface="나눔고딕" panose="020D0604000000000000" pitchFamily="50" charset="-127"/>
                <a:ea typeface="나눔고딕" panose="020D0604000000000000" pitchFamily="50" charset="-127"/>
              </a:rPr>
              <a:t>브레인스토밍하십시오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프로젝트의 범위에 동의하고 관련 데이터를 결정합니다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데이터 입력 사용 사례 스케치하고</a:t>
            </a:r>
            <a:r>
              <a:rPr lang="en-US" altLang="ko-KR" sz="2276" b="0" dirty="0">
                <a:solidFill>
                  <a:schemeClr val="bg1"/>
                </a:solidFill>
                <a:latin typeface="나눔고딕" panose="020D0604000000000000" pitchFamily="50" charset="-127"/>
                <a:ea typeface="나눔고딕" panose="020D0604000000000000" pitchFamily="50" charset="-127"/>
              </a:rPr>
              <a:t>, </a:t>
            </a:r>
            <a:r>
              <a:rPr lang="ko-KR" altLang="en-US" sz="2276" b="0" dirty="0">
                <a:solidFill>
                  <a:schemeClr val="bg1"/>
                </a:solidFill>
                <a:latin typeface="나눔고딕" panose="020D0604000000000000" pitchFamily="50" charset="-127"/>
                <a:ea typeface="나눔고딕" panose="020D0604000000000000" pitchFamily="50" charset="-127"/>
              </a:rPr>
              <a:t>예외 고려하며 그리고 기존 양식 확인합니다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첫 번째 데이터 모델 스케치합니다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수집되는 데이터가 주어진다면 가능한 결과에 대해 </a:t>
            </a:r>
            <a:r>
              <a:rPr lang="ko-KR" altLang="en-US" sz="2276" b="0" dirty="0" err="1">
                <a:solidFill>
                  <a:schemeClr val="bg1"/>
                </a:solidFill>
                <a:latin typeface="나눔고딕" panose="020D0604000000000000" pitchFamily="50" charset="-127"/>
                <a:ea typeface="나눔고딕" panose="020D0604000000000000" pitchFamily="50" charset="-127"/>
              </a:rPr>
              <a:t>브레인스토밍합니다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정보 출력 사용 사례를 스케치합니다</a:t>
            </a:r>
            <a:r>
              <a:rPr lang="en-US" altLang="ko-KR" sz="2276" b="0" dirty="0">
                <a:solidFill>
                  <a:schemeClr val="bg1"/>
                </a:solidFill>
                <a:latin typeface="나눔고딕" panose="020D0604000000000000" pitchFamily="50" charset="-127"/>
                <a:ea typeface="나눔고딕" panose="020D0604000000000000" pitchFamily="50" charset="-127"/>
              </a:rPr>
              <a:t>.</a:t>
            </a:r>
          </a:p>
          <a:p>
            <a:pPr>
              <a:spcBef>
                <a:spcPts val="600"/>
              </a:spcBef>
              <a:spcAft>
                <a:spcPts val="600"/>
              </a:spcAft>
              <a:buFont typeface="Arial" charset="0"/>
              <a:buChar char="•"/>
            </a:pPr>
            <a:r>
              <a:rPr lang="ko-KR" altLang="en-US" sz="2276" b="0" dirty="0">
                <a:solidFill>
                  <a:schemeClr val="bg1"/>
                </a:solidFill>
                <a:latin typeface="나눔고딕" panose="020D0604000000000000" pitchFamily="50" charset="-127"/>
                <a:ea typeface="나눔고딕" panose="020D0604000000000000" pitchFamily="50" charset="-127"/>
              </a:rPr>
              <a:t>데이터 모델이 출력 정보를 쉽게 제공할 수 있는지 확인합니다</a:t>
            </a:r>
            <a:r>
              <a:rPr lang="en-US" altLang="ko-KR" sz="2276" b="0" dirty="0">
                <a:solidFill>
                  <a:schemeClr val="bg1"/>
                </a:solidFill>
                <a:latin typeface="나눔고딕" panose="020D0604000000000000" pitchFamily="50" charset="-127"/>
                <a:ea typeface="나눔고딕" panose="020D0604000000000000" pitchFamily="50" charset="-127"/>
              </a:rPr>
              <a:t>.</a:t>
            </a:r>
            <a:endParaRPr lang="en-US" sz="2276" dirty="0">
              <a:solidFill>
                <a:schemeClr val="bg1"/>
              </a:solidFill>
              <a:latin typeface="나눔고딕" panose="020D0604000000000000" pitchFamily="50" charset="-127"/>
              <a:ea typeface="나눔고딕" panose="020D0604000000000000" pitchFamily="50" charset="-127"/>
            </a:endParaRPr>
          </a:p>
        </p:txBody>
      </p:sp>
      <p:sp>
        <p:nvSpPr>
          <p:cNvPr id="6" name="TextBox 5"/>
          <p:cNvSpPr txBox="1"/>
          <p:nvPr/>
        </p:nvSpPr>
        <p:spPr>
          <a:xfrm>
            <a:off x="0" y="0"/>
            <a:ext cx="213360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Summary</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21186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p:nvPr/>
        </p:nvSpPr>
        <p:spPr>
          <a:xfrm>
            <a:off x="4864100" y="7493000"/>
            <a:ext cx="2876689" cy="81560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spAutoFit/>
          </a:bodyPr>
          <a:lstStyle>
            <a:lvl1pPr algn="l" defTabSz="914400">
              <a:buClr>
                <a:srgbClr val="000000"/>
              </a:buClr>
              <a:defRPr sz="4800">
                <a:solidFill>
                  <a:srgbClr val="424242"/>
                </a:solidFill>
                <a:uFill>
                  <a:solidFill>
                    <a:srgbClr val="FFF76B"/>
                  </a:solidFill>
                </a:uFill>
                <a:latin typeface="Gill Sans MT"/>
                <a:ea typeface="Gill Sans MT"/>
                <a:cs typeface="Gill Sans MT"/>
                <a:sym typeface="Gill Sans MT"/>
              </a:defRPr>
            </a:lvl1pPr>
          </a:lstStyle>
          <a:p>
            <a:pPr lvl="0">
              <a:defRPr sz="1800">
                <a:solidFill>
                  <a:srgbClr val="000000"/>
                </a:solidFill>
                <a:uFillTx/>
              </a:defRPr>
            </a:pPr>
            <a:r>
              <a:rPr lang="en-US" sz="4800" dirty="0">
                <a:solidFill>
                  <a:srgbClr val="424242"/>
                </a:solidFill>
                <a:uFill>
                  <a:solidFill>
                    <a:srgbClr val="FFF76B"/>
                  </a:solidFill>
                </a:uFill>
              </a:rPr>
              <a:t>Thank you!</a:t>
            </a:r>
            <a:endParaRPr sz="4800" dirty="0">
              <a:solidFill>
                <a:srgbClr val="424242"/>
              </a:solidFill>
              <a:uFill>
                <a:solidFill>
                  <a:srgbClr val="FFF76B"/>
                </a:solidFill>
              </a:uFill>
            </a:endParaRPr>
          </a:p>
        </p:txBody>
      </p:sp>
      <p:grpSp>
        <p:nvGrpSpPr>
          <p:cNvPr id="400" name="Group 400"/>
          <p:cNvGrpSpPr/>
          <p:nvPr/>
        </p:nvGrpSpPr>
        <p:grpSpPr>
          <a:xfrm>
            <a:off x="685800" y="533400"/>
            <a:ext cx="11700999" cy="7112003"/>
            <a:chOff x="0" y="0"/>
            <a:chExt cx="11700998" cy="7112002"/>
          </a:xfrm>
        </p:grpSpPr>
        <p:pic>
          <p:nvPicPr>
            <p:cNvPr id="398" name="k-f12464de9ebaf946.png"/>
            <p:cNvPicPr/>
            <p:nvPr/>
          </p:nvPicPr>
          <p:blipFill>
            <a:blip r:embed="rId2">
              <a:extLst/>
            </a:blip>
            <a:stretch>
              <a:fillRect/>
            </a:stretch>
          </p:blipFill>
          <p:spPr>
            <a:xfrm>
              <a:off x="0" y="0"/>
              <a:ext cx="11700999" cy="6581811"/>
            </a:xfrm>
            <a:prstGeom prst="rect">
              <a:avLst/>
            </a:prstGeom>
            <a:ln w="12700" cap="flat">
              <a:noFill/>
              <a:miter lim="400000"/>
            </a:ln>
            <a:effectLst/>
          </p:spPr>
        </p:pic>
        <p:sp>
          <p:nvSpPr>
            <p:cNvPr id="399" name="Shape 399"/>
            <p:cNvSpPr/>
            <p:nvPr/>
          </p:nvSpPr>
          <p:spPr>
            <a:xfrm>
              <a:off x="9141390" y="6709781"/>
              <a:ext cx="2530060" cy="4022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Autofit/>
            </a:bodyPr>
            <a:lstStyle>
              <a:lvl1pPr algn="l" defTabSz="317500">
                <a:lnSpc>
                  <a:spcPts val="2900"/>
                </a:lnSpc>
                <a:defRPr sz="1200">
                  <a:solidFill>
                    <a:srgbClr val="000000"/>
                  </a:solidFill>
                  <a:latin typeface="Arial"/>
                  <a:ea typeface="Arial"/>
                  <a:cs typeface="Arial"/>
                  <a:sym typeface="Arial"/>
                </a:defRPr>
              </a:lvl1pPr>
            </a:lstStyle>
            <a:p>
              <a:pPr lvl="0">
                <a:defRPr sz="1800"/>
              </a:pPr>
              <a:r>
                <a:rPr sz="1200"/>
                <a:t>출처: metachannels.com</a:t>
              </a:r>
            </a:p>
          </p:txBody>
        </p:sp>
      </p:grpSp>
      <p:sp>
        <p:nvSpPr>
          <p:cNvPr id="401" name="Shape 401"/>
          <p:cNvSpPr>
            <a:spLocks noGrp="1"/>
          </p:cNvSpPr>
          <p:nvPr>
            <p:ph type="sldNum" sz="quarter" idx="2"/>
          </p:nvPr>
        </p:nvSpPr>
        <p:spPr>
          <a:xfrm>
            <a:off x="6301382" y="9080500"/>
            <a:ext cx="405538" cy="36830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FFFFFF"/>
                </a:solidFill>
              </a:rPr>
              <a:t>48</a:t>
            </a:fld>
            <a:endParaRPr>
              <a:solidFill>
                <a:srgbClr val="FFFFFF"/>
              </a:solidFill>
            </a:endParaRPr>
          </a:p>
        </p:txBody>
      </p:sp>
    </p:spTree>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fontScale="85000" lnSpcReduction="20000"/>
          </a:bodyPr>
          <a:lstStyle/>
          <a:p>
            <a:pPr marL="742950" indent="-742950">
              <a:spcAft>
                <a:spcPts val="600"/>
              </a:spcAft>
              <a:buFont typeface="+mj-lt"/>
              <a:buAutoNum type="arabicPeriod"/>
            </a:pPr>
            <a:r>
              <a:rPr lang="en-US" altLang="ko-KR" sz="3600" dirty="0">
                <a:latin typeface="Nanum Gothic" charset="-127"/>
                <a:ea typeface="Nanum Gothic" charset="-127"/>
                <a:cs typeface="Nanum Gothic" charset="-127"/>
              </a:rPr>
              <a:t>Real and Abstract Views of a Problem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Does the User Do?</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Data Are Involved?</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Is the Objective of the System?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Data are Required to Satisfy the Objective?</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are the Input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is the First Model?</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Are the Output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More About Use Cases</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Finding Out More About the Problem</a:t>
            </a: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What Have We Postponed? </a:t>
            </a:r>
          </a:p>
          <a:p>
            <a:pPr marL="742950" indent="-742950">
              <a:spcAft>
                <a:spcPts val="600"/>
              </a:spcAft>
              <a:buFont typeface="+mj-lt"/>
              <a:buAutoNum type="arabicPeriod"/>
            </a:pPr>
            <a:r>
              <a:rPr lang="en-US" altLang="ko-KR" sz="3600" dirty="0" err="1">
                <a:solidFill>
                  <a:srgbClr val="0070C0"/>
                </a:solidFill>
                <a:latin typeface="Nanum Gothic" charset="-127"/>
                <a:ea typeface="Nanum Gothic" charset="-127"/>
                <a:cs typeface="Nanum Gothic" charset="-127"/>
              </a:rPr>
              <a:t>Excercises</a:t>
            </a:r>
            <a:endParaRPr lang="en-US" altLang="ko-KR" sz="3600" dirty="0">
              <a:solidFill>
                <a:srgbClr val="0070C0"/>
              </a:solidFill>
              <a:latin typeface="Nanum Gothic" charset="-127"/>
              <a:ea typeface="Nanum Gothic" charset="-127"/>
              <a:cs typeface="Nanum Gothic" charset="-127"/>
            </a:endParaRPr>
          </a:p>
          <a:p>
            <a:pPr marL="742950" indent="-742950">
              <a:spcAft>
                <a:spcPts val="600"/>
              </a:spcAft>
              <a:buFont typeface="+mj-lt"/>
              <a:buAutoNum type="arabicPeriod"/>
            </a:pPr>
            <a:r>
              <a:rPr lang="en-US" altLang="ko-KR" sz="3600" dirty="0">
                <a:latin typeface="Nanum Gothic" charset="-127"/>
                <a:ea typeface="Nanum Gothic" charset="-127"/>
                <a:cs typeface="Nanum Gothic" charset="-127"/>
              </a:rPr>
              <a:t>Summary</a:t>
            </a:r>
            <a:endParaRPr lang="en-US" sz="3600" dirty="0">
              <a:solidFill>
                <a:srgbClr val="0070C0"/>
              </a:solidFill>
              <a:latin typeface="Nanum Gothic" charset="-127"/>
              <a:ea typeface="Nanum Gothic" charset="-127"/>
              <a:cs typeface="Nanum Gothic" charset="-127"/>
            </a:endParaRPr>
          </a:p>
          <a:p>
            <a:pPr marL="487695" lvl="1" indent="0">
              <a:buNone/>
            </a:pPr>
            <a:endParaRPr lang="en-US" dirty="0">
              <a:latin typeface="Nanum Gothic" charset="-127"/>
              <a:ea typeface="Nanum Gothic" charset="-127"/>
              <a:cs typeface="Nanum Gothic" charset="-127"/>
            </a:endParaRPr>
          </a:p>
        </p:txBody>
      </p:sp>
      <p:sp>
        <p:nvSpPr>
          <p:cNvPr id="4" name="Slide Number Placeholder 3"/>
          <p:cNvSpPr>
            <a:spLocks noGrp="1"/>
          </p:cNvSpPr>
          <p:nvPr>
            <p:ph type="sldNum" sz="quarter" idx="12"/>
          </p:nvPr>
        </p:nvSpPr>
        <p:spPr/>
        <p:txBody>
          <a:bodyPr/>
          <a:lstStyle/>
          <a:p>
            <a:fld id="{DF92A6B5-0D7C-48A8-B49A-953CF10F77E3}" type="slidenum">
              <a:rPr lang="en-US" smtClean="0"/>
              <a:pPr/>
              <a:t>5</a:t>
            </a:fld>
            <a:endParaRPr lang="en-US"/>
          </a:p>
        </p:txBody>
      </p:sp>
    </p:spTree>
    <p:extLst>
      <p:ext uri="{BB962C8B-B14F-4D97-AF65-F5344CB8AC3E}">
        <p14:creationId xmlns:p14="http://schemas.microsoft.com/office/powerpoint/2010/main" val="113021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551" b="1" dirty="0">
                <a:latin typeface="Century Gothic" charset="0"/>
                <a:ea typeface="Century Gothic" charset="0"/>
                <a:cs typeface="Century Gothic" charset="0"/>
              </a:rPr>
              <a:t>Real and Abstract Views of a Problem</a:t>
            </a:r>
            <a:endParaRPr lang="ko-KR" altLang="en-US" sz="4551" b="1"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1801991"/>
          </a:xfrm>
        </p:spPr>
        <p:txBody>
          <a:bodyPr>
            <a:normAutofit/>
          </a:bodyPr>
          <a:lstStyle/>
          <a:p>
            <a:pPr marL="457200" indent="-457200">
              <a:spcAft>
                <a:spcPts val="600"/>
              </a:spcAft>
              <a:buFont typeface="Arial" charset="0"/>
              <a:buChar char="•"/>
            </a:pPr>
            <a:r>
              <a:rPr lang="ko-KR" altLang="en-US" sz="3413" dirty="0">
                <a:latin typeface="나눔고딕" panose="020D0604000000000000" pitchFamily="50" charset="-127"/>
                <a:ea typeface="나눔고딕" panose="020D0604000000000000" pitchFamily="50" charset="-127"/>
              </a:rPr>
              <a:t>대부분 처리를 다음과 같이 분리 할 수 있습니다</a:t>
            </a:r>
            <a:r>
              <a:rPr lang="en-US" altLang="ko-KR" sz="3413" dirty="0">
                <a:latin typeface="나눔고딕" panose="020D0604000000000000" pitchFamily="50" charset="-127"/>
                <a:ea typeface="나눔고딕" panose="020D0604000000000000" pitchFamily="50" charset="-127"/>
              </a:rPr>
              <a:t>:</a:t>
            </a:r>
          </a:p>
          <a:p>
            <a:pPr marL="746760" lvl="2" indent="-342900">
              <a:spcAft>
                <a:spcPts val="600"/>
              </a:spcAft>
              <a:buFont typeface=".AppleSystemUIFont" charset="-120"/>
              <a:buChar char="-"/>
            </a:pPr>
            <a:r>
              <a:rPr lang="ko-KR" altLang="en-US" sz="2400" dirty="0">
                <a:latin typeface="나눔고딕" panose="020D0604000000000000" pitchFamily="50" charset="-127"/>
                <a:ea typeface="나눔고딕" panose="020D0604000000000000" pitchFamily="50" charset="-127"/>
              </a:rPr>
              <a:t>데이터의 입력</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편집 또는 유지 보수</a:t>
            </a:r>
            <a:r>
              <a:rPr lang="en-US" altLang="ko-KR" sz="2400" dirty="0">
                <a:latin typeface="나눔고딕" panose="020D0604000000000000" pitchFamily="50" charset="-127"/>
                <a:ea typeface="나눔고딕" panose="020D0604000000000000" pitchFamily="50" charset="-127"/>
              </a:rPr>
              <a:t>.</a:t>
            </a:r>
          </a:p>
          <a:p>
            <a:pPr marL="746760" lvl="2" indent="-342900">
              <a:spcAft>
                <a:spcPts val="600"/>
              </a:spcAft>
              <a:buFont typeface=".AppleSystemUIFont" charset="-120"/>
              <a:buChar char="-"/>
            </a:pPr>
            <a:r>
              <a:rPr lang="ko-KR" altLang="en-US" sz="2400" dirty="0">
                <a:latin typeface="나눔고딕" panose="020D0604000000000000" pitchFamily="50" charset="-127"/>
                <a:ea typeface="나눔고딕" panose="020D0604000000000000" pitchFamily="50" charset="-127"/>
              </a:rPr>
              <a:t>데이터베이스로부터 주어진 조건에 따른 정보 추출</a:t>
            </a:r>
            <a:r>
              <a:rPr lang="en-US" altLang="ko-KR" sz="2400" dirty="0">
                <a:latin typeface="나눔고딕" panose="020D0604000000000000" pitchFamily="50" charset="-127"/>
                <a:ea typeface="나눔고딕" panose="020D0604000000000000" pitchFamily="50" charset="-127"/>
              </a:rPr>
              <a:t>.</a:t>
            </a:r>
            <a:endParaRPr lang="en-US" altLang="ko-KR" sz="20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6</a:t>
            </a:fld>
            <a:endParaRPr lang="ko-KR" altLang="en-US" dirty="0"/>
          </a:p>
        </p:txBody>
      </p:sp>
      <p:pic>
        <p:nvPicPr>
          <p:cNvPr id="6" name="그림 5"/>
          <p:cNvPicPr>
            <a:picLocks noChangeAspect="1"/>
          </p:cNvPicPr>
          <p:nvPr/>
        </p:nvPicPr>
        <p:blipFill>
          <a:blip r:embed="rId3"/>
          <a:stretch>
            <a:fillRect/>
          </a:stretch>
        </p:blipFill>
        <p:spPr>
          <a:xfrm>
            <a:off x="4146939" y="4057509"/>
            <a:ext cx="4267200" cy="5174827"/>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45195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69774" y="1599636"/>
            <a:ext cx="11379200" cy="7168796"/>
          </a:xfrm>
        </p:spPr>
        <p:txBody>
          <a:bodyPr>
            <a:normAutofit/>
          </a:bodyPr>
          <a:lstStyle/>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분석가는 입력 및 출력 요구 사항 </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즉각적이고 잠재적인 요구 사항</a:t>
            </a:r>
            <a:r>
              <a:rPr lang="en-US" altLang="ko-KR" sz="3200" dirty="0">
                <a:latin typeface="나눔고딕" panose="020D0604000000000000" pitchFamily="50" charset="-127"/>
                <a:ea typeface="나눔고딕" panose="020D0604000000000000" pitchFamily="50" charset="-127"/>
              </a:rPr>
              <a:t>)</a:t>
            </a:r>
            <a:r>
              <a:rPr lang="ko-KR" altLang="en-US" sz="3200" dirty="0">
                <a:latin typeface="나눔고딕" panose="020D0604000000000000" pitchFamily="50" charset="-127"/>
                <a:ea typeface="나눔고딕" panose="020D0604000000000000" pitchFamily="50" charset="-127"/>
              </a:rPr>
              <a:t>을 결정하는 데 도움이 되도록 클라이언트의 문제점을 충분히 그리고 자세히 이해하는 것입니다</a:t>
            </a:r>
            <a:r>
              <a:rPr lang="en-US" altLang="ko-KR" sz="320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이를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로 표현할 수 있습니다</a:t>
            </a:r>
            <a:r>
              <a:rPr lang="en-US" altLang="ko-KR" sz="3200" dirty="0">
                <a:latin typeface="나눔고딕" panose="020D0604000000000000" pitchFamily="50" charset="-127"/>
                <a:ea typeface="나눔고딕" panose="020D0604000000000000" pitchFamily="50" charset="-127"/>
              </a:rPr>
              <a:t>.</a:t>
            </a:r>
            <a:r>
              <a:rPr lang="en-US" altLang="ko-KR" sz="3200" b="0" dirty="0">
                <a:latin typeface="나눔고딕" panose="020D0604000000000000" pitchFamily="50" charset="-127"/>
                <a:ea typeface="나눔고딕" panose="020D0604000000000000" pitchFamily="50" charset="-127"/>
              </a:rPr>
              <a:t> </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다음</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분석가는 이러한 요구 사항을 지원할 데이터 모델을 개발해야 합니다</a:t>
            </a:r>
            <a:r>
              <a:rPr lang="en-US" altLang="ko-KR" sz="32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ko-KR" altLang="en-US" sz="3200" dirty="0">
                <a:latin typeface="나눔고딕" panose="020D0604000000000000" pitchFamily="50" charset="-127"/>
                <a:ea typeface="나눔고딕" panose="020D0604000000000000" pitchFamily="50" charset="-127"/>
              </a:rPr>
              <a:t>데이터 모델은 시스템의 세부 사항에 대한 상당한 통찰력을 제공하므로 </a:t>
            </a:r>
            <a:r>
              <a:rPr lang="en-US" altLang="ko-KR" sz="3200" dirty="0">
                <a:latin typeface="나눔고딕" panose="020D0604000000000000" pitchFamily="50" charset="-127"/>
                <a:ea typeface="나눔고딕" panose="020D0604000000000000" pitchFamily="50" charset="-127"/>
              </a:rPr>
              <a:t>use case</a:t>
            </a:r>
            <a:r>
              <a:rPr lang="ko-KR" altLang="en-US" sz="3200" dirty="0">
                <a:latin typeface="나눔고딕" panose="020D0604000000000000" pitchFamily="50" charset="-127"/>
                <a:ea typeface="나눔고딕" panose="020D0604000000000000" pitchFamily="50" charset="-127"/>
              </a:rPr>
              <a:t>와 데이터 모델을 종종 함께 개발합니다</a:t>
            </a:r>
            <a:r>
              <a:rPr lang="en-US" altLang="ko-KR" sz="3200" b="0" dirty="0">
                <a:latin typeface="나눔고딕" panose="020D0604000000000000" pitchFamily="50" charset="-127"/>
                <a:ea typeface="나눔고딕" panose="020D0604000000000000" pitchFamily="50" charset="-127"/>
              </a:rPr>
              <a:t>.</a:t>
            </a:r>
          </a:p>
          <a:p>
            <a:pPr marL="457200" indent="-457200">
              <a:spcAft>
                <a:spcPts val="600"/>
              </a:spcAft>
              <a:buFont typeface="Arial" charset="0"/>
              <a:buChar char="•"/>
            </a:pPr>
            <a:r>
              <a:rPr lang="en-US" altLang="ko-KR" sz="3200" dirty="0">
                <a:latin typeface="나눔고딕" panose="020D0604000000000000" pitchFamily="50" charset="-127"/>
                <a:ea typeface="나눔고딕" panose="020D0604000000000000" pitchFamily="50" charset="-127"/>
              </a:rPr>
              <a:t>use case</a:t>
            </a:r>
            <a:r>
              <a:rPr lang="ko-KR" altLang="en-US" sz="3200" dirty="0" err="1">
                <a:latin typeface="나눔고딕" panose="020D0604000000000000" pitchFamily="50" charset="-127"/>
                <a:ea typeface="나눔고딕" panose="020D0604000000000000" pitchFamily="50" charset="-127"/>
              </a:rPr>
              <a:t>를</a:t>
            </a:r>
            <a:r>
              <a:rPr lang="ko-KR" altLang="en-US" sz="3200" dirty="0">
                <a:latin typeface="나눔고딕" panose="020D0604000000000000" pitchFamily="50" charset="-127"/>
                <a:ea typeface="나눔고딕" panose="020D0604000000000000" pitchFamily="50" charset="-127"/>
              </a:rPr>
              <a:t> 적용하는 것은 쉽지 않은 문제입니다</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사용자 또는 클라이언트가 전체 프로세스에 대한 명확한 아이디어를 갖는 경우는 거의 없습니다</a:t>
            </a:r>
            <a:r>
              <a:rPr lang="en-US" altLang="ko-KR" sz="3200" dirty="0">
                <a:latin typeface="나눔고딕" panose="020D0604000000000000" pitchFamily="50" charset="-127"/>
                <a:ea typeface="나눔고딕" panose="020D0604000000000000" pitchFamily="50" charset="-127"/>
              </a:rPr>
              <a:t>..</a:t>
            </a:r>
            <a:endParaRPr lang="ko-KR" altLang="en-US" sz="3200" dirty="0">
              <a:latin typeface="나눔고딕" panose="020D0604000000000000" pitchFamily="50" charset="-127"/>
              <a:ea typeface="나눔고딕" panose="020D0604000000000000" pitchFamily="50" charset="-127"/>
            </a:endParaRPr>
          </a:p>
        </p:txBody>
      </p:sp>
      <p:sp>
        <p:nvSpPr>
          <p:cNvPr id="4" name="슬라이드 번호 개체 틀 3"/>
          <p:cNvSpPr>
            <a:spLocks noGrp="1"/>
          </p:cNvSpPr>
          <p:nvPr>
            <p:ph type="sldNum" sz="quarter" idx="10"/>
          </p:nvPr>
        </p:nvSpPr>
        <p:spPr/>
        <p:txBody>
          <a:bodyPr/>
          <a:lstStyle/>
          <a:p>
            <a:fld id="{87E0FCFB-B33F-4CD9-B1B3-4FED43C6D8C2}" type="slidenum">
              <a:rPr lang="ko-KR" altLang="en-US" smtClean="0"/>
              <a:pPr/>
              <a:t>7</a:t>
            </a:fld>
            <a:endParaRPr lang="ko-KR" altLang="en-US" dirty="0"/>
          </a:p>
        </p:txBody>
      </p:sp>
      <p:sp>
        <p:nvSpPr>
          <p:cNvPr id="5" name="TextBox 4"/>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90071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ko-KR" sz="5400" dirty="0">
                <a:latin typeface="Century Gothic" charset="0"/>
                <a:ea typeface="Century Gothic" charset="0"/>
                <a:cs typeface="Century Gothic" charset="0"/>
              </a:rPr>
              <a:t>Data Mining</a:t>
            </a:r>
            <a:endParaRPr lang="en-US" dirty="0">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9"/>
            <a:ext cx="11704322" cy="2706226"/>
          </a:xfrm>
        </p:spPr>
        <p:txBody>
          <a:bodyP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애널리스트는 데이터를 사용하는 방법에 대해 미리 생각하고 질문하고 즉시 및 가능한 미래 요구 사항을 수용할 수 있는 방식으로 데이터를 저장하는 것입니다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신중한 분석을 통해 매우 흔하게 나타나는 상황인 </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데이터를 저장하고 있지만 추출하기 어렵다</a:t>
            </a:r>
            <a:r>
              <a:rPr lang="en-US" altLang="ko-KR" sz="2400" dirty="0">
                <a:latin typeface="나눔고딕" panose="020D0604000000000000" pitchFamily="50" charset="-127"/>
                <a:ea typeface="나눔고딕" panose="020D0604000000000000" pitchFamily="50" charset="-127"/>
              </a:rPr>
              <a:t>"</a:t>
            </a:r>
            <a:r>
              <a:rPr lang="ko-KR" altLang="en-US" sz="2400" dirty="0">
                <a:latin typeface="나눔고딕" panose="020D0604000000000000" pitchFamily="50" charset="-127"/>
                <a:ea typeface="나눔고딕" panose="020D0604000000000000" pitchFamily="50" charset="-127"/>
              </a:rPr>
              <a:t>는 것을 예방할 수 있습니다</a:t>
            </a:r>
            <a:r>
              <a:rPr lang="en-US" altLang="ko-KR" sz="2400" dirty="0">
                <a:latin typeface="나눔고딕" panose="020D0604000000000000" pitchFamily="50" charset="-127"/>
                <a:ea typeface="나눔고딕" panose="020D0604000000000000" pitchFamily="50" charset="-127"/>
              </a:rPr>
              <a:t>. </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잠재적인 출력 요구 사항을 예측하는 것은 데이터 저장의 가장 어려운 측면 중 하나입니다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8</a:t>
            </a:fld>
            <a:endParaRPr lang="ko-KR" altLang="en-US" dirty="0"/>
          </a:p>
        </p:txBody>
      </p:sp>
      <p:pic>
        <p:nvPicPr>
          <p:cNvPr id="2" name="그림 1"/>
          <p:cNvPicPr>
            <a:picLocks noChangeAspect="1"/>
          </p:cNvPicPr>
          <p:nvPr/>
        </p:nvPicPr>
        <p:blipFill>
          <a:blip r:embed="rId2"/>
          <a:stretch>
            <a:fillRect/>
          </a:stretch>
        </p:blipFill>
        <p:spPr>
          <a:xfrm>
            <a:off x="3327648" y="5436660"/>
            <a:ext cx="4998206" cy="3843829"/>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46950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sz="5400">
                <a:latin typeface="Century Gothic" charset="0"/>
                <a:ea typeface="Century Gothic" charset="0"/>
                <a:cs typeface="Century Gothic" charset="0"/>
              </a:rPr>
              <a:t>Task Automation</a:t>
            </a:r>
            <a:endParaRPr lang="en-US">
              <a:latin typeface="Century Gothic" charset="0"/>
              <a:ea typeface="Century Gothic" charset="0"/>
              <a:cs typeface="Century Gothic" charset="0"/>
            </a:endParaRPr>
          </a:p>
        </p:txBody>
      </p:sp>
      <p:sp>
        <p:nvSpPr>
          <p:cNvPr id="3" name="내용 개체 틀 2"/>
          <p:cNvSpPr>
            <a:spLocks noGrp="1"/>
          </p:cNvSpPr>
          <p:nvPr>
            <p:ph idx="1"/>
          </p:nvPr>
        </p:nvSpPr>
        <p:spPr>
          <a:xfrm>
            <a:off x="650239" y="2255518"/>
            <a:ext cx="11704322" cy="2011682"/>
          </a:xfrm>
        </p:spPr>
        <p:txBody>
          <a:bodyPr>
            <a:noAutofit/>
          </a:bodyPr>
          <a:lstStyle/>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많은 프로젝트에서 자동화가 필요한 업무를 처리하는 사용자가 관여됩니다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일반적으로 사용자는 업무에 대해 명확한 생각을 가지고 있습니다</a:t>
            </a:r>
            <a:r>
              <a:rPr lang="en-US" altLang="ko-KR" sz="2400" dirty="0">
                <a:latin typeface="나눔고딕" panose="020D0604000000000000" pitchFamily="50" charset="-127"/>
                <a:ea typeface="나눔고딕" panose="020D0604000000000000" pitchFamily="50" charset="-127"/>
              </a:rPr>
              <a:t>.</a:t>
            </a:r>
          </a:p>
          <a:p>
            <a:pPr marL="342900" indent="-342900">
              <a:spcAft>
                <a:spcPts val="600"/>
              </a:spcAft>
              <a:buFont typeface="Arial" charset="0"/>
              <a:buChar char="•"/>
            </a:pPr>
            <a:r>
              <a:rPr lang="ko-KR" altLang="en-US" sz="2400" dirty="0">
                <a:latin typeface="나눔고딕" panose="020D0604000000000000" pitchFamily="50" charset="-127"/>
                <a:ea typeface="나눔고딕" panose="020D0604000000000000" pitchFamily="50" charset="-127"/>
              </a:rPr>
              <a:t>분석가는 사용자가 기록하고</a:t>
            </a:r>
            <a:r>
              <a:rPr lang="en-US" altLang="ko-KR" sz="2400" dirty="0">
                <a:latin typeface="나눔고딕" panose="020D0604000000000000" pitchFamily="50" charset="-127"/>
                <a:ea typeface="나눔고딕" panose="020D0604000000000000" pitchFamily="50" charset="-127"/>
              </a:rPr>
              <a:t>, </a:t>
            </a:r>
            <a:r>
              <a:rPr lang="ko-KR" altLang="en-US" sz="2400" dirty="0">
                <a:latin typeface="나눔고딕" panose="020D0604000000000000" pitchFamily="50" charset="-127"/>
                <a:ea typeface="나눔고딕" panose="020D0604000000000000" pitchFamily="50" charset="-127"/>
              </a:rPr>
              <a:t>보고해야 할 내용에서 수행하는 </a:t>
            </a:r>
            <a:r>
              <a:rPr lang="ko-KR" altLang="en-US" sz="2400" dirty="0" err="1">
                <a:latin typeface="나눔고딕" panose="020D0604000000000000" pitchFamily="50" charset="-127"/>
                <a:ea typeface="나눔고딕" panose="020D0604000000000000" pitchFamily="50" charset="-127"/>
              </a:rPr>
              <a:t>업무을</a:t>
            </a:r>
            <a:r>
              <a:rPr lang="ko-KR" altLang="en-US" sz="2400" dirty="0">
                <a:latin typeface="나눔고딕" panose="020D0604000000000000" pitchFamily="50" charset="-127"/>
                <a:ea typeface="나눔고딕" panose="020D0604000000000000" pitchFamily="50" charset="-127"/>
              </a:rPr>
              <a:t> 분리하여 문제를 </a:t>
            </a:r>
            <a:r>
              <a:rPr lang="ko-KR" altLang="en-US" sz="2400" dirty="0" err="1">
                <a:latin typeface="나눔고딕" panose="020D0604000000000000" pitchFamily="50" charset="-127"/>
                <a:ea typeface="나눔고딕" panose="020D0604000000000000" pitchFamily="50" charset="-127"/>
              </a:rPr>
              <a:t>재작성하는</a:t>
            </a:r>
            <a:r>
              <a:rPr lang="ko-KR" altLang="en-US" sz="2400" dirty="0">
                <a:latin typeface="나눔고딕" panose="020D0604000000000000" pitchFamily="50" charset="-127"/>
                <a:ea typeface="나눔고딕" panose="020D0604000000000000" pitchFamily="50" charset="-127"/>
              </a:rPr>
              <a:t> 것입니다</a:t>
            </a:r>
            <a:r>
              <a:rPr lang="en-US" altLang="ko-KR" sz="2400" dirty="0">
                <a:latin typeface="나눔고딕" panose="020D0604000000000000" pitchFamily="50" charset="-127"/>
                <a:ea typeface="나눔고딕" panose="020D0604000000000000" pitchFamily="50" charset="-127"/>
              </a:rPr>
              <a:t>.</a:t>
            </a:r>
          </a:p>
        </p:txBody>
      </p:sp>
      <p:sp>
        <p:nvSpPr>
          <p:cNvPr id="4" name="슬라이드 번호 개체 틀 3"/>
          <p:cNvSpPr>
            <a:spLocks noGrp="1"/>
          </p:cNvSpPr>
          <p:nvPr>
            <p:ph type="sldNum" sz="quarter" idx="12"/>
          </p:nvPr>
        </p:nvSpPr>
        <p:spPr/>
        <p:txBody>
          <a:bodyPr/>
          <a:lstStyle/>
          <a:p>
            <a:fld id="{87E0FCFB-B33F-4CD9-B1B3-4FED43C6D8C2}" type="slidenum">
              <a:rPr lang="ko-KR" altLang="en-US" smtClean="0"/>
              <a:pPr/>
              <a:t>9</a:t>
            </a:fld>
            <a:endParaRPr lang="ko-KR" altLang="en-US" dirty="0"/>
          </a:p>
        </p:txBody>
      </p:sp>
      <p:pic>
        <p:nvPicPr>
          <p:cNvPr id="5" name="그림 4"/>
          <p:cNvPicPr>
            <a:picLocks noChangeAspect="1"/>
          </p:cNvPicPr>
          <p:nvPr/>
        </p:nvPicPr>
        <p:blipFill>
          <a:blip r:embed="rId2"/>
          <a:stretch>
            <a:fillRect/>
          </a:stretch>
        </p:blipFill>
        <p:spPr>
          <a:xfrm>
            <a:off x="3176336" y="4423738"/>
            <a:ext cx="6312035" cy="4876047"/>
          </a:xfrm>
          <a:prstGeom prst="rect">
            <a:avLst/>
          </a:prstGeom>
        </p:spPr>
      </p:pic>
      <p:sp>
        <p:nvSpPr>
          <p:cNvPr id="7" name="TextBox 6"/>
          <p:cNvSpPr txBox="1"/>
          <p:nvPr/>
        </p:nvSpPr>
        <p:spPr>
          <a:xfrm>
            <a:off x="0" y="0"/>
            <a:ext cx="269507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1800" b="1" i="1" dirty="0">
                <a:solidFill>
                  <a:schemeClr val="tx1"/>
                </a:solidFill>
                <a:latin typeface="Nanum Gothic" charset="-127"/>
                <a:ea typeface="Nanum Gothic" charset="-127"/>
                <a:cs typeface="Nanum Gothic" charset="-127"/>
              </a:rPr>
              <a:t>Real and Abstract </a:t>
            </a:r>
            <a:r>
              <a:rPr lang="mr-IN" sz="1800" b="1" i="1" dirty="0">
                <a:solidFill>
                  <a:schemeClr val="tx1"/>
                </a:solidFill>
                <a:latin typeface="Nanum Gothic" charset="-127"/>
                <a:ea typeface="Nanum Gothic" charset="-127"/>
                <a:cs typeface="Nanum Gothic" charset="-127"/>
              </a:rPr>
              <a:t>…</a:t>
            </a:r>
            <a:r>
              <a:rPr lang="en-US" sz="1800" b="1" dirty="0">
                <a:solidFill>
                  <a:schemeClr val="tx1"/>
                </a:solidFill>
                <a:latin typeface="Nanum Gothic" charset="-127"/>
                <a:ea typeface="Nanum Gothic" charset="-127"/>
                <a:cs typeface="Nanum Gothic" charset="-127"/>
              </a:rPr>
              <a:t> &gt;</a:t>
            </a:r>
            <a:endParaRPr kumimoji="0" lang="en-US" sz="1800" b="1" i="1" u="none" strike="noStrike" cap="none" spc="0" normalizeH="0" baseline="0" dirty="0">
              <a:ln>
                <a:noFill/>
              </a:ln>
              <a:solidFill>
                <a:schemeClr val="tx1"/>
              </a:solidFill>
              <a:effectLst/>
              <a:uFillTx/>
              <a:latin typeface="Nanum Gothic" charset="-127"/>
              <a:ea typeface="Nanum Gothic" charset="-127"/>
              <a:cs typeface="Nanum Gothic" charset="-127"/>
              <a:sym typeface="American Typewriter"/>
            </a:endParaRPr>
          </a:p>
        </p:txBody>
      </p:sp>
    </p:spTree>
    <p:extLst>
      <p:ext uri="{BB962C8B-B14F-4D97-AF65-F5344CB8AC3E}">
        <p14:creationId xmlns:p14="http://schemas.microsoft.com/office/powerpoint/2010/main" val="1880157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3141</TotalTime>
  <Words>4557</Words>
  <Application>Microsoft Macintosh PowerPoint</Application>
  <PresentationFormat>Custom</PresentationFormat>
  <Paragraphs>493</Paragraphs>
  <Slides>48</Slides>
  <Notes>34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.AppleSystemUIFont</vt:lpstr>
      <vt:lpstr>Nanum Gothic</vt:lpstr>
      <vt:lpstr>나눔고딕</vt:lpstr>
      <vt:lpstr>나눔고딕 ExtraBold</vt:lpstr>
      <vt:lpstr>나눔고딕OTF</vt:lpstr>
      <vt:lpstr>나눔명조</vt:lpstr>
      <vt:lpstr>나눔손글씨 펜</vt:lpstr>
      <vt:lpstr>American Typewriter</vt:lpstr>
      <vt:lpstr>Arial</vt:lpstr>
      <vt:lpstr>Century Gothic</vt:lpstr>
      <vt:lpstr>Courier</vt:lpstr>
      <vt:lpstr>Courier New</vt:lpstr>
      <vt:lpstr>Gill Sans MT</vt:lpstr>
      <vt:lpstr>Lucida Grande</vt:lpstr>
      <vt:lpstr>Wingdings</vt:lpstr>
      <vt:lpstr>White</vt:lpstr>
      <vt:lpstr>6. Initial Requirements and Use Caes</vt:lpstr>
      <vt:lpstr>Schedule*</vt:lpstr>
      <vt:lpstr>PowerPoint Presentation</vt:lpstr>
      <vt:lpstr>PowerPoint Presentation</vt:lpstr>
      <vt:lpstr>Today’s Lecture</vt:lpstr>
      <vt:lpstr>Real and Abstract Views of a Problem</vt:lpstr>
      <vt:lpstr>PowerPoint Presentation</vt:lpstr>
      <vt:lpstr>Data Mining</vt:lpstr>
      <vt:lpstr>Task Automation</vt:lpstr>
      <vt:lpstr>PowerPoint Presentation</vt:lpstr>
      <vt:lpstr>PowerPoint Presentation</vt:lpstr>
      <vt:lpstr>Exercise 3-1</vt:lpstr>
      <vt:lpstr>PowerPoint Presentation</vt:lpstr>
      <vt:lpstr>What Does the User Do?</vt:lpstr>
      <vt:lpstr>What Data Are Involved?</vt:lpstr>
      <vt:lpstr>PowerPoint Presentation</vt:lpstr>
      <vt:lpstr>PowerPoint Presentation</vt:lpstr>
      <vt:lpstr>PowerPoint Presentation</vt:lpstr>
      <vt:lpstr>Exercise 4-1</vt:lpstr>
      <vt:lpstr>What is the Objective of the System?</vt:lpstr>
      <vt:lpstr>PowerPoint Presentation</vt:lpstr>
      <vt:lpstr>What Data are Required to Satisfy the Objective?</vt:lpstr>
      <vt:lpstr>PowerPoint Presentation</vt:lpstr>
      <vt:lpstr>PowerPoint Presentation</vt:lpstr>
      <vt:lpstr>Exercise 4-2</vt:lpstr>
      <vt:lpstr>Example 3-2: Restatement of 휴학 및 승인 서비스</vt:lpstr>
      <vt:lpstr>What are Input Use Cases?</vt:lpstr>
      <vt:lpstr>Revisited “What Data Are Involved?”</vt:lpstr>
      <vt:lpstr>PowerPoint Presentation</vt:lpstr>
      <vt:lpstr>Example 3-3: Initial Use Cases of 휴학 신청 및 승인 서비스</vt:lpstr>
      <vt:lpstr>PowerPoint Presentation</vt:lpstr>
      <vt:lpstr>What is the First Data Model?</vt:lpstr>
      <vt:lpstr>What Are the Output Use Cases?</vt:lpstr>
      <vt:lpstr>PowerPoint Presentation</vt:lpstr>
      <vt:lpstr>Example 3-3: Output Use Cases of 휴학 신청 및 승인 서비스</vt:lpstr>
      <vt:lpstr>PowerPoint Presentation</vt:lpstr>
      <vt:lpstr>More Use Cases?</vt:lpstr>
      <vt:lpstr>PowerPoint Presentation</vt:lpstr>
      <vt:lpstr>PowerPoint Presentation</vt:lpstr>
      <vt:lpstr>PowerPoint Presentation</vt:lpstr>
      <vt:lpstr>PowerPoint Presentation</vt:lpstr>
      <vt:lpstr>PowerPoint Presentation</vt:lpstr>
      <vt:lpstr>Finding Out More About the Problem?</vt:lpstr>
      <vt:lpstr>What Have We Postponed?</vt:lpstr>
      <vt:lpstr>PowerPoint Presentation</vt:lpstr>
      <vt:lpstr>Exercise 4-1</vt:lpstr>
      <vt:lpstr>Summary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CS489: Computer Ethics &amp; Social Issues</dc:title>
  <dc:creator>Yoon Joon Lee</dc:creator>
  <cp:lastModifiedBy>Lee Yoon Joon</cp:lastModifiedBy>
  <cp:revision>360</cp:revision>
  <cp:lastPrinted>2017-07-02T06:09:04Z</cp:lastPrinted>
  <dcterms:modified xsi:type="dcterms:W3CDTF">2019-02-28T05:52:47Z</dcterms:modified>
</cp:coreProperties>
</file>